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2" r:id="rId2"/>
    <p:sldMasterId id="2147483724" r:id="rId3"/>
    <p:sldMasterId id="2147483736" r:id="rId4"/>
    <p:sldMasterId id="2147483760" r:id="rId5"/>
  </p:sldMasterIdLst>
  <p:notesMasterIdLst>
    <p:notesMasterId r:id="rId37"/>
  </p:notesMasterIdLst>
  <p:handoutMasterIdLst>
    <p:handoutMasterId r:id="rId38"/>
  </p:handoutMasterIdLst>
  <p:sldIdLst>
    <p:sldId id="838" r:id="rId6"/>
    <p:sldId id="856" r:id="rId7"/>
    <p:sldId id="842" r:id="rId8"/>
    <p:sldId id="857" r:id="rId9"/>
    <p:sldId id="854" r:id="rId10"/>
    <p:sldId id="858" r:id="rId11"/>
    <p:sldId id="843" r:id="rId12"/>
    <p:sldId id="841" r:id="rId13"/>
    <p:sldId id="845" r:id="rId14"/>
    <p:sldId id="869" r:id="rId15"/>
    <p:sldId id="868" r:id="rId16"/>
    <p:sldId id="873" r:id="rId17"/>
    <p:sldId id="819" r:id="rId18"/>
    <p:sldId id="886" r:id="rId19"/>
    <p:sldId id="874" r:id="rId20"/>
    <p:sldId id="884" r:id="rId21"/>
    <p:sldId id="871" r:id="rId22"/>
    <p:sldId id="870" r:id="rId23"/>
    <p:sldId id="818" r:id="rId24"/>
    <p:sldId id="829" r:id="rId25"/>
    <p:sldId id="882" r:id="rId26"/>
    <p:sldId id="831" r:id="rId27"/>
    <p:sldId id="885" r:id="rId28"/>
    <p:sldId id="817" r:id="rId29"/>
    <p:sldId id="797" r:id="rId30"/>
    <p:sldId id="883" r:id="rId31"/>
    <p:sldId id="836" r:id="rId32"/>
    <p:sldId id="866" r:id="rId33"/>
    <p:sldId id="855" r:id="rId34"/>
    <p:sldId id="859" r:id="rId35"/>
    <p:sldId id="864" r:id="rId36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459D"/>
    <a:srgbClr val="008D92"/>
    <a:srgbClr val="C138A5"/>
    <a:srgbClr val="9E2E87"/>
    <a:srgbClr val="CBC6FF"/>
    <a:srgbClr val="FFAFAC"/>
    <a:srgbClr val="A3A2FF"/>
    <a:srgbClr val="FF838B"/>
    <a:srgbClr val="56DE00"/>
    <a:srgbClr val="34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92" autoAdjust="0"/>
    <p:restoredTop sz="87449" autoAdjust="0"/>
  </p:normalViewPr>
  <p:slideViewPr>
    <p:cSldViewPr snapToGrid="0">
      <p:cViewPr varScale="1">
        <p:scale>
          <a:sx n="193" d="100"/>
          <a:sy n="193" d="100"/>
        </p:scale>
        <p:origin x="-96" y="-616"/>
      </p:cViewPr>
      <p:guideLst>
        <p:guide orient="horz" pos="4319"/>
        <p:guide pos="4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1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17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17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17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7BD4CC44-5DBC-4BF1-AAEC-55408940EBD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888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defRPr sz="1300" b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defRPr sz="1300" b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pPr>
              <a:defRPr/>
            </a:pPr>
            <a:fld id="{CF30CF03-CA3E-4828-82A3-91FC1A7FD0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3136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088AD-957E-4449-A631-28864B4F81D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722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167FD-2FC8-416E-B84D-976D6D0D7C3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7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F056D-B13D-4004-9F04-B9281F73A26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88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640DD-D190-4F3C-870A-BBF69BED2F6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153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9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dirty="0" smtClean="0"/>
              <a:t>Projektkomitee</a:t>
            </a:r>
            <a:endParaRPr kumimoji="0" lang="en-US" dirty="0"/>
          </a:p>
        </p:txBody>
      </p:sp>
      <p:pic>
        <p:nvPicPr>
          <p:cNvPr id="2" name="Bild 1" descr="athereoMed_blau_FINAL-0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6" y="8467"/>
            <a:ext cx="6917267" cy="27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solidFill>
                  <a:srgbClr val="3391D6"/>
                </a:solidFill>
              </a:defRPr>
            </a:lvl1pPr>
          </a:lstStyle>
          <a:p>
            <a:r>
              <a:rPr kumimoji="0" lang="de-DE" dirty="0" smtClean="0"/>
              <a:t>Mastertitelformat bearbeiten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latin typeface="Tw Cen MT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latin typeface="Tw Cen MT"/>
              <a:cs typeface="+mn-cs"/>
            </a:endParaRPr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65655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2" y="274320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7" name="Rechteck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b="0" smtClean="0">
                <a:latin typeface="Tw Cen MT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b="0">
              <a:latin typeface="Tw Cen MT"/>
              <a:cs typeface="+mn-cs"/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4209548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 rtlCol="0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solidFill>
                  <a:prstClr val="white"/>
                </a:solidFill>
                <a:latin typeface="Tw Cen MT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solidFill>
                <a:prstClr val="white"/>
              </a:solidFill>
              <a:latin typeface="Tw Cen MT"/>
              <a:cs typeface="+mn-cs"/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4156908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1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 rtlCol="0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solidFill>
                  <a:prstClr val="white"/>
                </a:solidFill>
                <a:latin typeface="Tw Cen MT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solidFill>
                <a:prstClr val="white"/>
              </a:solidFill>
              <a:latin typeface="Tw Cen MT"/>
              <a:cs typeface="+mn-cs"/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07888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latin typeface="Tw Cen MT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latin typeface="Tw Cen M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907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solidFill>
                  <a:srgbClr val="DBF5F9"/>
                </a:solidFill>
                <a:latin typeface="Tw Cen MT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solidFill>
                <a:srgbClr val="DBF5F9"/>
              </a:solidFill>
              <a:latin typeface="Tw Cen MT"/>
              <a:cs typeface="+mn-cs"/>
            </a:endParaRPr>
          </a:p>
        </p:txBody>
      </p:sp>
      <p:sp>
        <p:nvSpPr>
          <p:cNvPr id="5" name="Rechteck 4"/>
          <p:cNvSpPr/>
          <p:nvPr userDrawn="1"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8" name="Foliennummernplatzhalter 22"/>
          <p:cNvSpPr txBox="1">
            <a:spLocks/>
          </p:cNvSpPr>
          <p:nvPr userDrawn="1"/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de-DE"/>
            </a:defPPr>
            <a:lvl1pPr marL="0" algn="ctr" defTabSz="4572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1632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D5EAF-03AF-4E9D-B354-0A216E03798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8901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1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0C94032-CD4C-4C25-B0C2-CEC720522D92}" type="slidenum">
              <a:rPr lang="en-US" sz="1800" b="0" smtClean="0">
                <a:latin typeface="Tw Cen MT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 b="0" dirty="0">
              <a:latin typeface="Tw Cen MT"/>
              <a:cs typeface="+mn-cs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952911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8" name="Rechteck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11" name="Rechteck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9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b="0" smtClean="0">
                <a:solidFill>
                  <a:prstClr val="white"/>
                </a:solidFill>
                <a:latin typeface="Tw Cen MT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b="0">
              <a:solidFill>
                <a:prstClr val="white"/>
              </a:solidFill>
              <a:latin typeface="Tw Cen MT"/>
              <a:cs typeface="+mn-cs"/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>
          <a:xfrm>
            <a:off x="1600200" y="6248207"/>
            <a:ext cx="4572000" cy="365125"/>
          </a:xfrm>
        </p:spPr>
        <p:txBody>
          <a:bodyPr rtlCol="0"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 smtClean="0"/>
              <a:t>Bild auf Platzhalter ziehen oder durch Klicken auf Symbol hinzufügen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74586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solidFill>
                  <a:prstClr val="white"/>
                </a:solidFill>
                <a:latin typeface="Tw Cen MT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solidFill>
                <a:prstClr val="white"/>
              </a:solidFill>
              <a:latin typeface="Tw Cen M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560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53200" y="609601"/>
            <a:ext cx="2057400" cy="5516563"/>
          </a:xfrm>
        </p:spPr>
        <p:txBody>
          <a:bodyPr vert="eaVert"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609601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53200" y="6248403"/>
            <a:ext cx="2209800" cy="365125"/>
          </a:xfrm>
        </p:spPr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3" y="6248208"/>
            <a:ext cx="5573483" cy="365125"/>
          </a:xfrm>
        </p:spPr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7" name="Rechteck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solidFill>
                  <a:prstClr val="white"/>
                </a:solidFill>
                <a:latin typeface="Tw Cen MT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solidFill>
                <a:prstClr val="white"/>
              </a:solidFill>
              <a:latin typeface="Tw Cen M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06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9" name="Untertitel 8"/>
          <p:cNvSpPr>
            <a:spLocks noGrp="1"/>
          </p:cNvSpPr>
          <p:nvPr>
            <p:ph type="subTitle" idx="1" hasCustomPrompt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dirty="0" smtClean="0"/>
              <a:t>Projektkomitee</a:t>
            </a:r>
            <a:endParaRPr kumimoji="0" lang="en-US" dirty="0"/>
          </a:p>
        </p:txBody>
      </p:sp>
      <p:pic>
        <p:nvPicPr>
          <p:cNvPr id="2" name="Bild 1" descr="athereoMed_blau_FINAL-0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6" y="8467"/>
            <a:ext cx="6917267" cy="27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508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>
            <a:lvl1pPr>
              <a:defRPr>
                <a:solidFill>
                  <a:srgbClr val="3391D6"/>
                </a:solidFill>
              </a:defRPr>
            </a:lvl1pPr>
          </a:lstStyle>
          <a:p>
            <a:r>
              <a:rPr kumimoji="0" lang="de-DE" dirty="0" smtClean="0"/>
              <a:t>Mastertitelformat bearbeiten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latin typeface="Tw Cen MT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latin typeface="Tw Cen MT"/>
            </a:endParaRPr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83414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2" y="274320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7" name="Rechteck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29540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b="0" smtClean="0">
                <a:latin typeface="Tw Cen MT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b="0">
              <a:latin typeface="Tw Cen MT"/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626220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 rtlCol="0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solidFill>
                  <a:prstClr val="white"/>
                </a:solidFill>
                <a:latin typeface="Tw Cen MT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6525941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1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 rtlCol="0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solidFill>
                  <a:prstClr val="white"/>
                </a:solidFill>
                <a:latin typeface="Tw Cen MT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6476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latin typeface="Tw Cen MT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59449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9D285-E4F4-441D-9787-6D3A3281B89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82968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solidFill>
                  <a:srgbClr val="DBF5F9"/>
                </a:solidFill>
                <a:latin typeface="Tw Cen MT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5" name="Rechteck 4"/>
          <p:cNvSpPr/>
          <p:nvPr userDrawn="1"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8" name="Foliennummernplatzhalter 22"/>
          <p:cNvSpPr txBox="1">
            <a:spLocks/>
          </p:cNvSpPr>
          <p:nvPr userDrawn="1"/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de-DE"/>
            </a:defPPr>
            <a:lvl1pPr marL="0" algn="ctr" defTabSz="4572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990827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1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F0C94032-CD4C-4C25-B0C2-CEC720522D92}" type="slidenum">
              <a:rPr lang="en-US" sz="1800" b="0" smtClean="0">
                <a:latin typeface="Tw Cen MT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800" b="0" dirty="0">
              <a:latin typeface="Tw Cen MT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3588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8" name="Rechteck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11" name="Rechteck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9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b="0" smtClean="0">
                <a:solidFill>
                  <a:prstClr val="white"/>
                </a:solidFill>
                <a:latin typeface="Tw Cen MT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>
          <a:xfrm>
            <a:off x="1600200" y="6248207"/>
            <a:ext cx="4572000" cy="365125"/>
          </a:xfrm>
        </p:spPr>
        <p:txBody>
          <a:bodyPr rtlCol="0"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 smtClean="0"/>
              <a:t>Bild auf Platzhalter ziehen oder durch Klicken auf Symbol hinzufügen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0731561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solidFill>
                  <a:prstClr val="white"/>
                </a:solidFill>
                <a:latin typeface="Tw Cen MT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solidFill>
                <a:prstClr val="white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284767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53200" y="609601"/>
            <a:ext cx="2057400" cy="5516563"/>
          </a:xfrm>
        </p:spPr>
        <p:txBody>
          <a:bodyPr vert="eaVert"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609601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53200" y="6248403"/>
            <a:ext cx="2209800" cy="365125"/>
          </a:xfrm>
        </p:spPr>
        <p:txBody>
          <a:bodyPr/>
          <a:lstStyle/>
          <a:p>
            <a:fld id="{A9663165-80C0-7C4D-9E9F-21B91A08F2EF}" type="datetimeFigureOut">
              <a:rPr lang="de-DE" smtClean="0">
                <a:solidFill>
                  <a:srgbClr val="DBF5F9"/>
                </a:solidFill>
                <a:latin typeface="Tw Cen MT"/>
              </a:rPr>
              <a:pPr/>
              <a:t>09/11/15</a:t>
            </a:fld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3" y="6248208"/>
            <a:ext cx="5573483" cy="365125"/>
          </a:xfrm>
        </p:spPr>
        <p:txBody>
          <a:bodyPr/>
          <a:lstStyle/>
          <a:p>
            <a:endParaRPr lang="de-DE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7" name="Rechteck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9077AD8-9679-4047-984C-B9428CD7EAED}" type="slidenum">
              <a:rPr lang="de-DE" sz="1800" b="0" smtClean="0">
                <a:solidFill>
                  <a:prstClr val="white"/>
                </a:solidFill>
                <a:latin typeface="Tw Cen MT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sz="1800" b="0">
              <a:solidFill>
                <a:prstClr val="white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7864804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096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75012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0131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8335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79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BAE1B-64C0-4EE2-99C3-5E5A97164D0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3507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3023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4963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82897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45909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30975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7051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DD65-F1AE-3A41-B112-8DCDC134C765}" type="datetimeFigureOut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09/11/15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1AC-0653-A941-8813-D4605D8B5CBC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88731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088AD-957E-4449-A631-28864B4F81DC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230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D5EAF-03AF-4E9D-B354-0A216E037981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764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9D285-E4F4-441D-9787-6D3A3281B891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38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7B316-8012-492C-939A-4ADFB39111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573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BAE1B-64C0-4EE2-99C3-5E5A97164D0A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917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7B316-8012-492C-939A-4ADFB39111A0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6359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5A8FA-E913-4C73-A89B-62B1A8D8F0C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706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66D9A-2916-42D3-B6D8-ACC4A4E1AE0A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4160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E42DF-3CE7-43C1-A3E9-338D9BD42C90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605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FC0C6-9EE3-4787-8774-860E79343440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6007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167FD-2FC8-416E-B84D-976D6D0D7C3B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4298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F056D-B13D-4004-9F04-B9281F73A26E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68128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640DD-D190-4F3C-870A-BBF69BED2F6A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5A8FA-E913-4C73-A89B-62B1A8D8F0C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251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66D9A-2916-42D3-B6D8-ACC4A4E1AE0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462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E42DF-3CE7-43C1-A3E9-338D9BD42C9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50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FC0C6-9EE3-4787-8774-860E7934344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19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Click to edit Master text styles</a:t>
            </a:r>
          </a:p>
          <a:p>
            <a:pPr lvl="1"/>
            <a:r>
              <a:rPr lang="de-DE" altLang="en-US" smtClean="0"/>
              <a:t>Second level</a:t>
            </a:r>
          </a:p>
          <a:p>
            <a:pPr lvl="2"/>
            <a:r>
              <a:rPr lang="de-DE" altLang="en-US" smtClean="0"/>
              <a:t>Third level</a:t>
            </a:r>
          </a:p>
          <a:p>
            <a:pPr lvl="3"/>
            <a:r>
              <a:rPr lang="de-DE" altLang="en-US" smtClean="0"/>
              <a:t>Fourth level</a:t>
            </a:r>
          </a:p>
          <a:p>
            <a:pPr lvl="4"/>
            <a:r>
              <a:rPr lang="de-DE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C34023F5-9CB7-4B60-8973-C2D1601369D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 dirty="0" smtClean="0"/>
              <a:t>Einleitung</a:t>
            </a:r>
            <a:endParaRPr kumimoji="0"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 dirty="0" smtClean="0"/>
              <a:t>Mastertextformat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9663165-80C0-7C4D-9E9F-21B91A08F2EF}" type="datetimeFigureOut">
              <a:rPr lang="de-DE" b="0" smtClean="0">
                <a:solidFill>
                  <a:srgbClr val="DBF5F9"/>
                </a:solidFill>
                <a:latin typeface="Tw Cen MT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09/11/15</a:t>
            </a:fld>
            <a:endParaRPr lang="de-DE" b="0">
              <a:solidFill>
                <a:srgbClr val="DBF5F9"/>
              </a:solidFill>
              <a:latin typeface="Tw Cen MT"/>
              <a:cs typeface="+mn-cs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609602" y="6248207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 b="0">
              <a:solidFill>
                <a:srgbClr val="DBF5F9"/>
              </a:solidFill>
              <a:latin typeface="Tw Cen MT"/>
              <a:cs typeface="+mn-cs"/>
            </a:endParaRPr>
          </a:p>
        </p:txBody>
      </p:sp>
      <p:sp>
        <p:nvSpPr>
          <p:cNvPr id="7" name="Rechteck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709908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rgbClr val="3391D6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rgbClr val="3391D6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rgbClr val="3391D6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rgbClr val="3391D6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rgbClr val="3391D6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rgbClr val="3391D6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 dirty="0" smtClean="0"/>
              <a:t>Einleitung</a:t>
            </a:r>
            <a:endParaRPr kumimoji="0"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 dirty="0" smtClean="0"/>
              <a:t>Mastertextformat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9663165-80C0-7C4D-9E9F-21B91A08F2EF}" type="datetimeFigureOut">
              <a:rPr lang="de-DE" b="0" smtClean="0">
                <a:solidFill>
                  <a:srgbClr val="DBF5F9"/>
                </a:solidFill>
                <a:latin typeface="Tw Cen MT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09/11/15</a:t>
            </a:fld>
            <a:endParaRPr lang="de-DE" b="0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609602" y="6248207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 b="0">
              <a:solidFill>
                <a:srgbClr val="DBF5F9"/>
              </a:solidFill>
              <a:latin typeface="Tw Cen MT"/>
            </a:endParaRPr>
          </a:p>
        </p:txBody>
      </p:sp>
      <p:sp>
        <p:nvSpPr>
          <p:cNvPr id="7" name="Rechteck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388761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73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rgbClr val="3391D6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rgbClr val="3391D6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rgbClr val="3391D6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rgbClr val="3391D6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rgbClr val="3391D6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rgbClr val="3391D6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CDDCDD65-F1AE-3A41-B112-8DCDC134C765}" type="datetimeFigureOut">
              <a:rPr lang="de-DE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09/11/15</a:t>
            </a:fld>
            <a:endParaRPr lang="de-DE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A8EF71AC-0653-A941-8813-D4605D8B5CBC}" type="slidenum">
              <a:rPr lang="de-DE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de-DE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863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Click to edit Master text styles</a:t>
            </a:r>
          </a:p>
          <a:p>
            <a:pPr lvl="1"/>
            <a:r>
              <a:rPr lang="de-DE" altLang="en-US" smtClean="0"/>
              <a:t>Second level</a:t>
            </a:r>
          </a:p>
          <a:p>
            <a:pPr lvl="2"/>
            <a:r>
              <a:rPr lang="de-DE" altLang="en-US" smtClean="0"/>
              <a:t>Third level</a:t>
            </a:r>
          </a:p>
          <a:p>
            <a:pPr lvl="3"/>
            <a:r>
              <a:rPr lang="de-DE" altLang="en-US" smtClean="0"/>
              <a:t>Fourth level</a:t>
            </a:r>
          </a:p>
          <a:p>
            <a:pPr lvl="4"/>
            <a:r>
              <a:rPr lang="de-DE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C34023F5-9CB7-4B60-8973-C2D1601369D3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8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2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5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27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oleObject" Target="../embeddings/oleObject19.bin"/><Relationship Id="rId13" Type="http://schemas.openxmlformats.org/officeDocument/2006/relationships/image" Target="../media/image32.emf"/><Relationship Id="rId14" Type="http://schemas.openxmlformats.org/officeDocument/2006/relationships/oleObject" Target="../embeddings/oleObject20.bin"/><Relationship Id="rId15" Type="http://schemas.openxmlformats.org/officeDocument/2006/relationships/image" Target="../media/image3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8.xml"/><Relationship Id="rId3" Type="http://schemas.openxmlformats.org/officeDocument/2006/relationships/oleObject" Target="../embeddings/oleObject14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21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35.emf"/><Relationship Id="rId5" Type="http://schemas.openxmlformats.org/officeDocument/2006/relationships/image" Target="../media/image37.png"/><Relationship Id="rId6" Type="http://schemas.openxmlformats.org/officeDocument/2006/relationships/oleObject" Target="../embeddings/oleObject22.bin"/><Relationship Id="rId7" Type="http://schemas.openxmlformats.org/officeDocument/2006/relationships/image" Target="../media/image3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38.emf"/><Relationship Id="rId5" Type="http://schemas.openxmlformats.org/officeDocument/2006/relationships/image" Target="../media/image41.png"/><Relationship Id="rId6" Type="http://schemas.openxmlformats.org/officeDocument/2006/relationships/oleObject" Target="../embeddings/oleObject24.bin"/><Relationship Id="rId7" Type="http://schemas.openxmlformats.org/officeDocument/2006/relationships/image" Target="../media/image39.e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4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4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4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4" Type="http://schemas.openxmlformats.org/officeDocument/2006/relationships/image" Target="../media/image46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-9144" y="6053328"/>
            <a:ext cx="204749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prstClr val="white"/>
                </a:solidFill>
                <a:latin typeface="Tw Cen MT"/>
              </a:rPr>
              <a:t>October 27</a:t>
            </a:r>
            <a:r>
              <a:rPr lang="en-US" sz="1800" b="0" baseline="30000" dirty="0" smtClean="0">
                <a:solidFill>
                  <a:prstClr val="white"/>
                </a:solidFill>
                <a:latin typeface="Tw Cen MT"/>
              </a:rPr>
              <a:t>th</a:t>
            </a:r>
            <a:r>
              <a:rPr lang="en-US" sz="1800" b="0" dirty="0" smtClean="0">
                <a:solidFill>
                  <a:prstClr val="white"/>
                </a:solidFill>
                <a:latin typeface="Tw Cen MT"/>
              </a:rPr>
              <a:t>, 2015</a:t>
            </a:r>
            <a:endParaRPr lang="en-US" sz="1800" b="0" dirty="0">
              <a:solidFill>
                <a:prstClr val="white"/>
              </a:solidFill>
              <a:latin typeface="Tw Cen MT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2651" y="6044184"/>
            <a:ext cx="6991351" cy="713232"/>
          </a:xfrm>
          <a:prstGeom prst="rect">
            <a:avLst/>
          </a:prstGeom>
          <a:solidFill>
            <a:srgbClr val="19436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b="0" dirty="0" err="1">
                <a:solidFill>
                  <a:prstClr val="white"/>
                </a:solidFill>
                <a:latin typeface="Tw Cen MT"/>
              </a:rPr>
              <a:t>e:Med</a:t>
            </a:r>
            <a:r>
              <a:rPr lang="de-DE" b="0" dirty="0">
                <a:solidFill>
                  <a:prstClr val="white"/>
                </a:solidFill>
                <a:latin typeface="Tw Cen MT"/>
              </a:rPr>
              <a:t> Meeting 2015 on Systems </a:t>
            </a:r>
            <a:r>
              <a:rPr lang="de-DE" b="0" dirty="0" err="1">
                <a:solidFill>
                  <a:prstClr val="white"/>
                </a:solidFill>
                <a:latin typeface="Tw Cen MT"/>
              </a:rPr>
              <a:t>Medicine</a:t>
            </a:r>
            <a:endParaRPr lang="en-US" b="0" dirty="0">
              <a:solidFill>
                <a:prstClr val="white"/>
              </a:solidFill>
              <a:latin typeface="Tw Cen MT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311" y="5065149"/>
            <a:ext cx="1171155" cy="81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84" y="5086141"/>
            <a:ext cx="1803338" cy="82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468" y="5079995"/>
            <a:ext cx="2060575" cy="81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44" y="1"/>
            <a:ext cx="3882644" cy="116304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873500" y="0"/>
            <a:ext cx="5270502" cy="1142999"/>
          </a:xfrm>
          <a:prstGeom prst="rect">
            <a:avLst/>
          </a:prstGeom>
          <a:solidFill>
            <a:srgbClr val="0093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solidFill>
                <a:prstClr val="white"/>
              </a:solidFill>
              <a:latin typeface="Tw Cen MT"/>
            </a:endParaRPr>
          </a:p>
        </p:txBody>
      </p:sp>
      <p:cxnSp>
        <p:nvCxnSpPr>
          <p:cNvPr id="21" name="Gerade Verbindung 20"/>
          <p:cNvCxnSpPr/>
          <p:nvPr/>
        </p:nvCxnSpPr>
        <p:spPr>
          <a:xfrm flipH="1">
            <a:off x="0" y="1193799"/>
            <a:ext cx="9144000" cy="0"/>
          </a:xfrm>
          <a:prstGeom prst="line">
            <a:avLst/>
          </a:prstGeom>
          <a:ln w="107950" cmpd="sng">
            <a:solidFill>
              <a:srgbClr val="7D1A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10495" y="1254720"/>
            <a:ext cx="91335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3200" dirty="0" err="1">
                <a:solidFill>
                  <a:schemeClr val="bg1"/>
                </a:solidFill>
                <a:latin typeface="Tw Cen MT"/>
                <a:cs typeface="+mn-cs"/>
              </a:rPr>
              <a:t>Improved</a:t>
            </a:r>
            <a:r>
              <a:rPr lang="de-DE" sz="3200" dirty="0">
                <a:solidFill>
                  <a:schemeClr val="bg1"/>
                </a:solidFill>
                <a:latin typeface="Tw Cen MT"/>
                <a:cs typeface="+mn-cs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Tw Cen MT"/>
                <a:cs typeface="+mn-cs"/>
              </a:rPr>
              <a:t>prediction</a:t>
            </a:r>
            <a:r>
              <a:rPr lang="de-DE" sz="3200" dirty="0">
                <a:solidFill>
                  <a:schemeClr val="bg1"/>
                </a:solidFill>
                <a:latin typeface="Tw Cen MT"/>
                <a:cs typeface="+mn-cs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Tw Cen MT"/>
                <a:cs typeface="+mn-cs"/>
              </a:rPr>
              <a:t>of</a:t>
            </a:r>
            <a:r>
              <a:rPr lang="de-DE" sz="3200" dirty="0">
                <a:solidFill>
                  <a:schemeClr val="bg1"/>
                </a:solidFill>
                <a:latin typeface="Tw Cen MT"/>
                <a:cs typeface="+mn-cs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Tw Cen MT"/>
                <a:cs typeface="+mn-cs"/>
              </a:rPr>
              <a:t>disease-associated</a:t>
            </a:r>
            <a:r>
              <a:rPr lang="de-DE" sz="3200" dirty="0">
                <a:solidFill>
                  <a:schemeClr val="bg1"/>
                </a:solidFill>
                <a:latin typeface="Tw Cen MT"/>
                <a:cs typeface="+mn-cs"/>
              </a:rPr>
              <a:t>  SNPs </a:t>
            </a:r>
            <a:r>
              <a:rPr lang="de-DE" sz="3200" dirty="0" smtClean="0">
                <a:solidFill>
                  <a:schemeClr val="bg1"/>
                </a:solidFill>
                <a:latin typeface="Tw Cen MT"/>
                <a:cs typeface="+mn-cs"/>
              </a:rPr>
              <a:t/>
            </a:r>
            <a:br>
              <a:rPr lang="de-DE" sz="3200" dirty="0" smtClean="0">
                <a:solidFill>
                  <a:schemeClr val="bg1"/>
                </a:solidFill>
                <a:latin typeface="Tw Cen MT"/>
                <a:cs typeface="+mn-cs"/>
              </a:rPr>
            </a:br>
            <a:r>
              <a:rPr lang="de-DE" sz="3200" dirty="0" smtClean="0">
                <a:solidFill>
                  <a:schemeClr val="bg1"/>
                </a:solidFill>
                <a:latin typeface="Tw Cen MT"/>
                <a:cs typeface="+mn-cs"/>
              </a:rPr>
              <a:t>in </a:t>
            </a:r>
            <a:r>
              <a:rPr lang="de-DE" sz="3200" dirty="0">
                <a:solidFill>
                  <a:schemeClr val="bg1"/>
                </a:solidFill>
                <a:latin typeface="Tw Cen MT"/>
                <a:cs typeface="+mn-cs"/>
              </a:rPr>
              <a:t>GWA </a:t>
            </a:r>
            <a:r>
              <a:rPr lang="de-DE" sz="3200" dirty="0" err="1">
                <a:solidFill>
                  <a:schemeClr val="bg1"/>
                </a:solidFill>
                <a:latin typeface="Tw Cen MT"/>
                <a:cs typeface="+mn-cs"/>
              </a:rPr>
              <a:t>data</a:t>
            </a:r>
            <a:r>
              <a:rPr lang="de-DE" sz="3200" dirty="0">
                <a:solidFill>
                  <a:schemeClr val="bg1"/>
                </a:solidFill>
                <a:latin typeface="Tw Cen MT"/>
                <a:cs typeface="+mn-cs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Tw Cen MT"/>
                <a:cs typeface="+mn-cs"/>
              </a:rPr>
              <a:t>by</a:t>
            </a:r>
            <a:r>
              <a:rPr lang="de-DE" sz="3200" dirty="0">
                <a:solidFill>
                  <a:schemeClr val="bg1"/>
                </a:solidFill>
                <a:latin typeface="Tw Cen MT"/>
                <a:cs typeface="+mn-cs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Tw Cen MT"/>
                <a:cs typeface="+mn-cs"/>
              </a:rPr>
              <a:t>Bayesian</a:t>
            </a:r>
            <a:r>
              <a:rPr lang="de-DE" sz="3200" dirty="0">
                <a:solidFill>
                  <a:schemeClr val="bg1"/>
                </a:solidFill>
                <a:latin typeface="Tw Cen MT"/>
                <a:cs typeface="+mn-cs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Tw Cen MT"/>
                <a:cs typeface="+mn-cs"/>
              </a:rPr>
              <a:t>modeling</a:t>
            </a:r>
            <a:r>
              <a:rPr lang="de-DE" sz="3200" dirty="0">
                <a:solidFill>
                  <a:schemeClr val="bg1"/>
                </a:solidFill>
                <a:latin typeface="Tw Cen MT"/>
                <a:cs typeface="+mn-cs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Tw Cen MT"/>
                <a:cs typeface="+mn-cs"/>
              </a:rPr>
              <a:t>and</a:t>
            </a:r>
            <a:r>
              <a:rPr lang="de-DE" sz="3200" dirty="0">
                <a:solidFill>
                  <a:schemeClr val="bg1"/>
                </a:solidFill>
                <a:latin typeface="Tw Cen MT"/>
                <a:cs typeface="+mn-cs"/>
              </a:rPr>
              <a:t> </a:t>
            </a:r>
            <a:r>
              <a:rPr lang="de-DE" sz="3200" dirty="0" err="1">
                <a:solidFill>
                  <a:schemeClr val="bg1"/>
                </a:solidFill>
                <a:latin typeface="Tw Cen MT"/>
                <a:cs typeface="+mn-cs"/>
              </a:rPr>
              <a:t>data</a:t>
            </a:r>
            <a:r>
              <a:rPr lang="de-DE" sz="3200" dirty="0">
                <a:solidFill>
                  <a:schemeClr val="bg1"/>
                </a:solidFill>
                <a:latin typeface="Tw Cen MT"/>
                <a:cs typeface="+mn-cs"/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  <a:latin typeface="Tw Cen MT"/>
                <a:cs typeface="+mn-cs"/>
              </a:rPr>
              <a:t>integration</a:t>
            </a:r>
            <a:endParaRPr lang="de-DE" sz="3200" dirty="0" smtClean="0">
              <a:solidFill>
                <a:schemeClr val="bg1"/>
              </a:solidFill>
              <a:latin typeface="Tw Cen MT"/>
              <a:cs typeface="+mn-cs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de-DE" sz="3200" dirty="0">
              <a:solidFill>
                <a:srgbClr val="0093CB"/>
              </a:solidFill>
              <a:latin typeface="Tw Cen MT"/>
              <a:cs typeface="+mn-cs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3200" b="0" dirty="0">
                <a:solidFill>
                  <a:srgbClr val="0093CB"/>
                </a:solidFill>
                <a:latin typeface="Tw Cen MT"/>
                <a:cs typeface="+mn-cs"/>
              </a:rPr>
              <a:t>Johannes </a:t>
            </a:r>
            <a:r>
              <a:rPr lang="de-DE" sz="3200" b="0" dirty="0" smtClean="0">
                <a:solidFill>
                  <a:srgbClr val="0093CB"/>
                </a:solidFill>
                <a:latin typeface="Tw Cen MT"/>
                <a:cs typeface="+mn-cs"/>
              </a:rPr>
              <a:t>Söding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3200" b="0" dirty="0" smtClean="0">
                <a:solidFill>
                  <a:srgbClr val="0093CB"/>
                </a:solidFill>
                <a:latin typeface="Tw Cen MT"/>
                <a:cs typeface="+mn-cs"/>
              </a:rPr>
              <a:t>Quantitative </a:t>
            </a:r>
            <a:r>
              <a:rPr lang="de-DE" sz="3200" b="0" dirty="0" err="1" smtClean="0">
                <a:solidFill>
                  <a:srgbClr val="0093CB"/>
                </a:solidFill>
                <a:latin typeface="Tw Cen MT"/>
                <a:cs typeface="+mn-cs"/>
              </a:rPr>
              <a:t>and</a:t>
            </a:r>
            <a:r>
              <a:rPr lang="de-DE" sz="3200" b="0" dirty="0" smtClean="0">
                <a:solidFill>
                  <a:srgbClr val="0093CB"/>
                </a:solidFill>
                <a:latin typeface="Tw Cen MT"/>
                <a:cs typeface="+mn-cs"/>
              </a:rPr>
              <a:t> </a:t>
            </a:r>
            <a:r>
              <a:rPr lang="de-DE" sz="3200" b="0" dirty="0" err="1">
                <a:solidFill>
                  <a:srgbClr val="0093CB"/>
                </a:solidFill>
                <a:latin typeface="Tw Cen MT"/>
                <a:cs typeface="+mn-cs"/>
              </a:rPr>
              <a:t>C</a:t>
            </a:r>
            <a:r>
              <a:rPr lang="de-DE" sz="3200" b="0" dirty="0" err="1" smtClean="0">
                <a:solidFill>
                  <a:srgbClr val="0093CB"/>
                </a:solidFill>
                <a:latin typeface="Tw Cen MT"/>
                <a:cs typeface="+mn-cs"/>
              </a:rPr>
              <a:t>omputional</a:t>
            </a:r>
            <a:r>
              <a:rPr lang="de-DE" sz="3200" b="0" dirty="0" smtClean="0">
                <a:solidFill>
                  <a:srgbClr val="0093CB"/>
                </a:solidFill>
                <a:latin typeface="Tw Cen MT"/>
                <a:cs typeface="+mn-cs"/>
              </a:rPr>
              <a:t> </a:t>
            </a:r>
            <a:r>
              <a:rPr lang="de-DE" sz="3200" b="0" dirty="0" err="1" smtClean="0">
                <a:solidFill>
                  <a:srgbClr val="0093CB"/>
                </a:solidFill>
                <a:latin typeface="Tw Cen MT"/>
                <a:cs typeface="+mn-cs"/>
              </a:rPr>
              <a:t>Biology</a:t>
            </a:r>
            <a:endParaRPr lang="de-DE" sz="3200" b="0" dirty="0" smtClean="0">
              <a:solidFill>
                <a:srgbClr val="0093CB"/>
              </a:solidFill>
              <a:latin typeface="Tw Cen MT"/>
              <a:cs typeface="+mn-cs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3200" b="0" dirty="0" smtClean="0">
                <a:solidFill>
                  <a:srgbClr val="0093CB"/>
                </a:solidFill>
                <a:latin typeface="Tw Cen MT"/>
                <a:cs typeface="+mn-cs"/>
              </a:rPr>
              <a:t>MPI </a:t>
            </a:r>
            <a:r>
              <a:rPr lang="de-DE" sz="3200" b="0" dirty="0" err="1" smtClean="0">
                <a:solidFill>
                  <a:srgbClr val="0093CB"/>
                </a:solidFill>
                <a:latin typeface="Tw Cen MT"/>
                <a:cs typeface="+mn-cs"/>
              </a:rPr>
              <a:t>for</a:t>
            </a:r>
            <a:r>
              <a:rPr lang="de-DE" sz="3200" b="0" dirty="0" smtClean="0">
                <a:solidFill>
                  <a:srgbClr val="0093CB"/>
                </a:solidFill>
                <a:latin typeface="Tw Cen MT"/>
                <a:cs typeface="+mn-cs"/>
              </a:rPr>
              <a:t> </a:t>
            </a:r>
            <a:r>
              <a:rPr lang="de-DE" sz="3200" b="0" dirty="0" err="1">
                <a:solidFill>
                  <a:srgbClr val="0093CB"/>
                </a:solidFill>
                <a:latin typeface="Tw Cen MT"/>
                <a:cs typeface="+mn-cs"/>
              </a:rPr>
              <a:t>B</a:t>
            </a:r>
            <a:r>
              <a:rPr lang="de-DE" sz="3200" b="0" dirty="0" err="1" smtClean="0">
                <a:solidFill>
                  <a:srgbClr val="0093CB"/>
                </a:solidFill>
                <a:latin typeface="Tw Cen MT"/>
                <a:cs typeface="+mn-cs"/>
              </a:rPr>
              <a:t>iophysical</a:t>
            </a:r>
            <a:r>
              <a:rPr lang="de-DE" sz="3200" b="0" dirty="0" smtClean="0">
                <a:solidFill>
                  <a:srgbClr val="0093CB"/>
                </a:solidFill>
                <a:latin typeface="Tw Cen MT"/>
                <a:cs typeface="+mn-cs"/>
              </a:rPr>
              <a:t> </a:t>
            </a:r>
            <a:r>
              <a:rPr lang="de-DE" sz="3200" b="0" dirty="0">
                <a:solidFill>
                  <a:srgbClr val="0093CB"/>
                </a:solidFill>
                <a:latin typeface="Tw Cen MT"/>
                <a:cs typeface="+mn-cs"/>
              </a:rPr>
              <a:t>C</a:t>
            </a:r>
            <a:r>
              <a:rPr lang="de-DE" sz="3200" b="0" dirty="0" smtClean="0">
                <a:solidFill>
                  <a:srgbClr val="0093CB"/>
                </a:solidFill>
                <a:latin typeface="Tw Cen MT"/>
                <a:cs typeface="+mn-cs"/>
              </a:rPr>
              <a:t>hemistry, G</a:t>
            </a:r>
            <a:r>
              <a:rPr lang="de-DE" sz="3200" b="0" dirty="0" smtClean="0">
                <a:solidFill>
                  <a:srgbClr val="0093CB"/>
                </a:solidFill>
                <a:latin typeface="Tw Cen MT"/>
              </a:rPr>
              <a:t>ö</a:t>
            </a:r>
            <a:r>
              <a:rPr lang="de-DE" sz="3200" b="0" dirty="0" smtClean="0">
                <a:solidFill>
                  <a:srgbClr val="0093CB"/>
                </a:solidFill>
                <a:latin typeface="Tw Cen MT"/>
                <a:cs typeface="+mn-cs"/>
              </a:rPr>
              <a:t>ttingen</a:t>
            </a:r>
            <a:endParaRPr lang="de-DE" sz="3200" b="0" dirty="0">
              <a:solidFill>
                <a:srgbClr val="0093CB"/>
              </a:solidFill>
              <a:latin typeface="Tw Cen MT"/>
              <a:cs typeface="+mn-cs"/>
            </a:endParaRPr>
          </a:p>
        </p:txBody>
      </p:sp>
      <p:pic>
        <p:nvPicPr>
          <p:cNvPr id="5" name="Picture 4" descr="serve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5" y="4857526"/>
            <a:ext cx="1500825" cy="11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3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0-27 at 07.01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07" y="1481041"/>
            <a:ext cx="7481763" cy="526026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64084" y="90936"/>
            <a:ext cx="9036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dirty="0" err="1" smtClean="0">
                <a:solidFill>
                  <a:srgbClr val="000000"/>
                </a:solidFill>
              </a:rPr>
              <a:t>Genetic</a:t>
            </a:r>
            <a:r>
              <a:rPr lang="de-DE" sz="3600" dirty="0" smtClean="0">
                <a:solidFill>
                  <a:srgbClr val="000000"/>
                </a:solidFill>
              </a:rPr>
              <a:t> </a:t>
            </a:r>
            <a:r>
              <a:rPr lang="de-DE" sz="3600" dirty="0" err="1" smtClean="0">
                <a:solidFill>
                  <a:srgbClr val="000000"/>
                </a:solidFill>
              </a:rPr>
              <a:t>linkage</a:t>
            </a:r>
            <a:r>
              <a:rPr lang="de-DE" sz="3600" dirty="0" smtClean="0">
                <a:solidFill>
                  <a:srgbClr val="000000"/>
                </a:solidFill>
              </a:rPr>
              <a:t>: </a:t>
            </a:r>
            <a:r>
              <a:rPr lang="de-DE" sz="3600" dirty="0" err="1" smtClean="0">
                <a:solidFill>
                  <a:srgbClr val="000000"/>
                </a:solidFill>
              </a:rPr>
              <a:t>most</a:t>
            </a:r>
            <a:r>
              <a:rPr lang="de-DE" sz="3600" dirty="0" smtClean="0">
                <a:solidFill>
                  <a:srgbClr val="000000"/>
                </a:solidFill>
              </a:rPr>
              <a:t> </a:t>
            </a:r>
            <a:r>
              <a:rPr lang="de-DE" sz="3600" dirty="0" err="1" smtClean="0">
                <a:solidFill>
                  <a:srgbClr val="000000"/>
                </a:solidFill>
              </a:rPr>
              <a:t>significant</a:t>
            </a:r>
            <a:r>
              <a:rPr lang="de-DE" sz="3600" dirty="0" smtClean="0">
                <a:solidFill>
                  <a:srgbClr val="000000"/>
                </a:solidFill>
              </a:rPr>
              <a:t> SNPs not </a:t>
            </a:r>
            <a:r>
              <a:rPr lang="de-DE" sz="3600" dirty="0" err="1" smtClean="0">
                <a:solidFill>
                  <a:srgbClr val="000000"/>
                </a:solidFill>
              </a:rPr>
              <a:t>causal</a:t>
            </a:r>
            <a:endParaRPr lang="de-DE" sz="3600" dirty="0" smtClean="0">
              <a:solidFill>
                <a:srgbClr val="000000"/>
              </a:solidFill>
            </a:endParaRPr>
          </a:p>
        </p:txBody>
      </p:sp>
      <p:sp>
        <p:nvSpPr>
          <p:cNvPr id="12" name="Rechteck 5"/>
          <p:cNvSpPr/>
          <p:nvPr/>
        </p:nvSpPr>
        <p:spPr>
          <a:xfrm>
            <a:off x="48123" y="6374278"/>
            <a:ext cx="3071366" cy="483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400" b="0" dirty="0" smtClean="0"/>
              <a:t>CARDIoGRAMplusC4D </a:t>
            </a:r>
            <a:r>
              <a:rPr lang="de-DE" sz="1400" b="0" dirty="0" err="1" smtClean="0"/>
              <a:t>Consortium</a:t>
            </a:r>
            <a:r>
              <a:rPr lang="de-DE" sz="1400" b="0" dirty="0" smtClean="0"/>
              <a:t>, Nature </a:t>
            </a:r>
            <a:r>
              <a:rPr lang="de-DE" sz="1400" b="0" dirty="0" err="1" smtClean="0"/>
              <a:t>Genetics</a:t>
            </a:r>
            <a:r>
              <a:rPr lang="de-DE" sz="1400" b="0" dirty="0" smtClean="0"/>
              <a:t> (2015)</a:t>
            </a:r>
          </a:p>
        </p:txBody>
      </p:sp>
      <p:pic>
        <p:nvPicPr>
          <p:cNvPr id="18" name="Picture 17" descr="Screen Shot 2015-10-27 at 07.01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9" t="20952" r="62139" b="50362"/>
          <a:stretch/>
        </p:blipFill>
        <p:spPr>
          <a:xfrm>
            <a:off x="3495318" y="2583617"/>
            <a:ext cx="325650" cy="150892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>
            <a:off x="3430188" y="2051710"/>
            <a:ext cx="154549" cy="230500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3528312" y="1976137"/>
            <a:ext cx="154549" cy="230500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hteck 5"/>
          <p:cNvSpPr/>
          <p:nvPr/>
        </p:nvSpPr>
        <p:spPr>
          <a:xfrm>
            <a:off x="2197847" y="1685098"/>
            <a:ext cx="1742526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2000" b="0" dirty="0" err="1" smtClean="0">
                <a:solidFill>
                  <a:srgbClr val="FF0000"/>
                </a:solidFill>
              </a:rPr>
              <a:t>independent</a:t>
            </a:r>
            <a:r>
              <a:rPr lang="de-DE" sz="2000" b="0" dirty="0" smtClean="0"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430188" y="2540201"/>
            <a:ext cx="227954" cy="97701"/>
          </a:xfrm>
          <a:prstGeom prst="straightConnector1">
            <a:avLst/>
          </a:prstGeom>
          <a:ln w="38100" cmpd="sng">
            <a:solidFill>
              <a:srgbClr val="5E459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267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64084" y="90936"/>
            <a:ext cx="9036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600" dirty="0" err="1" smtClean="0">
                <a:solidFill>
                  <a:srgbClr val="000000"/>
                </a:solidFill>
              </a:rPr>
              <a:t>Bayesian</a:t>
            </a:r>
            <a:r>
              <a:rPr lang="de-DE" sz="3600" dirty="0" smtClean="0">
                <a:solidFill>
                  <a:srgbClr val="000000"/>
                </a:solidFill>
              </a:rPr>
              <a:t> </a:t>
            </a:r>
            <a:r>
              <a:rPr lang="de-DE" sz="3600" dirty="0" err="1" smtClean="0">
                <a:solidFill>
                  <a:srgbClr val="000000"/>
                </a:solidFill>
              </a:rPr>
              <a:t>models</a:t>
            </a:r>
            <a:r>
              <a:rPr lang="de-DE" sz="3600" dirty="0">
                <a:solidFill>
                  <a:srgbClr val="000000"/>
                </a:solidFill>
              </a:rPr>
              <a:t> </a:t>
            </a:r>
            <a:r>
              <a:rPr lang="de-DE" sz="3600" dirty="0" err="1" smtClean="0">
                <a:solidFill>
                  <a:srgbClr val="000000"/>
                </a:solidFill>
              </a:rPr>
              <a:t>can</a:t>
            </a:r>
            <a:r>
              <a:rPr lang="de-DE" sz="3600" dirty="0" smtClean="0">
                <a:solidFill>
                  <a:srgbClr val="000000"/>
                </a:solidFill>
              </a:rPr>
              <a:t> </a:t>
            </a:r>
            <a:r>
              <a:rPr lang="de-DE" sz="3600" dirty="0" err="1" smtClean="0">
                <a:solidFill>
                  <a:srgbClr val="000000"/>
                </a:solidFill>
              </a:rPr>
              <a:t>be</a:t>
            </a:r>
            <a:r>
              <a:rPr lang="de-DE" sz="3600" dirty="0" smtClean="0">
                <a:solidFill>
                  <a:srgbClr val="000000"/>
                </a:solidFill>
              </a:rPr>
              <a:t> </a:t>
            </a:r>
            <a:r>
              <a:rPr lang="de-DE" sz="3600" dirty="0" err="1" smtClean="0">
                <a:solidFill>
                  <a:srgbClr val="000000"/>
                </a:solidFill>
              </a:rPr>
              <a:t>very</a:t>
            </a:r>
            <a:r>
              <a:rPr lang="de-DE" sz="3600" dirty="0" smtClean="0">
                <a:solidFill>
                  <a:srgbClr val="000000"/>
                </a:solidFill>
              </a:rPr>
              <a:t> powerful...</a:t>
            </a:r>
          </a:p>
        </p:txBody>
      </p:sp>
      <p:sp>
        <p:nvSpPr>
          <p:cNvPr id="6" name="Textfeld 1"/>
          <p:cNvSpPr txBox="1"/>
          <p:nvPr/>
        </p:nvSpPr>
        <p:spPr>
          <a:xfrm>
            <a:off x="157729" y="773618"/>
            <a:ext cx="8504579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 smtClean="0"/>
              <a:t>in identifying new risk loci with available data</a:t>
            </a: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 smtClean="0"/>
              <a:t>in identifying truly associated SNPs within loci </a:t>
            </a: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 smtClean="0"/>
              <a:t>in identifying target genes of regulatory GWAS SNPs</a:t>
            </a: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 smtClean="0"/>
              <a:t>in identifying gene networks whose </a:t>
            </a:r>
            <a:r>
              <a:rPr lang="en-US" b="0" dirty="0" err="1" smtClean="0"/>
              <a:t>dysregulation</a:t>
            </a:r>
            <a:r>
              <a:rPr lang="en-US" b="0" dirty="0" smtClean="0"/>
              <a:t> is truly associated with disease risk</a:t>
            </a:r>
          </a:p>
        </p:txBody>
      </p:sp>
      <p:sp>
        <p:nvSpPr>
          <p:cNvPr id="8" name="Textfeld 1"/>
          <p:cNvSpPr txBox="1"/>
          <p:nvPr/>
        </p:nvSpPr>
        <p:spPr>
          <a:xfrm>
            <a:off x="3317633" y="2760441"/>
            <a:ext cx="1957908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/>
              <a:t>Why?</a:t>
            </a:r>
          </a:p>
        </p:txBody>
      </p:sp>
      <p:sp>
        <p:nvSpPr>
          <p:cNvPr id="9" name="Textfeld 1"/>
          <p:cNvSpPr txBox="1"/>
          <p:nvPr/>
        </p:nvSpPr>
        <p:spPr>
          <a:xfrm>
            <a:off x="103884" y="3401066"/>
            <a:ext cx="88623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 smtClean="0"/>
              <a:t>They are flexible: treat all SNPs jointly, integrate info such as chromatin profiles, include gene-environment interactions,…</a:t>
            </a: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 smtClean="0"/>
              <a:t>They can learn parameters of models from the data (cool) </a:t>
            </a: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 smtClean="0"/>
              <a:t>They avoid error-laden point estimates of effect strengths. They integrate out effect strengths (cool!)  </a:t>
            </a:r>
          </a:p>
        </p:txBody>
      </p:sp>
      <p:sp>
        <p:nvSpPr>
          <p:cNvPr id="7" name="Textfeld 1"/>
          <p:cNvSpPr txBox="1"/>
          <p:nvPr/>
        </p:nvSpPr>
        <p:spPr>
          <a:xfrm>
            <a:off x="3285498" y="5322520"/>
            <a:ext cx="1957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/>
              <a:t>But?</a:t>
            </a:r>
          </a:p>
        </p:txBody>
      </p:sp>
      <p:sp>
        <p:nvSpPr>
          <p:cNvPr id="10" name="Textfeld 1"/>
          <p:cNvSpPr txBox="1"/>
          <p:nvPr/>
        </p:nvSpPr>
        <p:spPr>
          <a:xfrm>
            <a:off x="75985" y="6005519"/>
            <a:ext cx="8597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/>
              <a:t>I</a:t>
            </a:r>
            <a:r>
              <a:rPr lang="en-US" b="0" dirty="0" smtClean="0"/>
              <a:t>ntegrals often not exactly solvable, need MCMC sampling ⇒ challenging to implement well and slow to run &amp; train</a:t>
            </a:r>
          </a:p>
        </p:txBody>
      </p:sp>
      <p:sp>
        <p:nvSpPr>
          <p:cNvPr id="11" name="Textfeld 1"/>
          <p:cNvSpPr txBox="1"/>
          <p:nvPr/>
        </p:nvSpPr>
        <p:spPr>
          <a:xfrm>
            <a:off x="147304" y="763178"/>
            <a:ext cx="8504579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 smtClean="0">
                <a:solidFill>
                  <a:srgbClr val="FF0000"/>
                </a:solidFill>
              </a:rPr>
              <a:t>in identifying new risk loci with available data</a:t>
            </a: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 smtClean="0">
                <a:solidFill>
                  <a:srgbClr val="FF0000"/>
                </a:solidFill>
              </a:rPr>
              <a:t>in identifying truly associated SNPs within loci </a:t>
            </a:r>
          </a:p>
        </p:txBody>
      </p:sp>
      <p:sp>
        <p:nvSpPr>
          <p:cNvPr id="12" name="Textfeld 1"/>
          <p:cNvSpPr txBox="1"/>
          <p:nvPr/>
        </p:nvSpPr>
        <p:spPr>
          <a:xfrm>
            <a:off x="147304" y="1566522"/>
            <a:ext cx="8504579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 smtClean="0">
                <a:solidFill>
                  <a:srgbClr val="0000FF"/>
                </a:solidFill>
              </a:rPr>
              <a:t>in identifying target genes of regulatory GWAS SNPs</a:t>
            </a:r>
          </a:p>
          <a:p>
            <a:pPr marL="342900" indent="-342900">
              <a:spcAft>
                <a:spcPts val="300"/>
              </a:spcAft>
              <a:buFont typeface="Arial"/>
              <a:buChar char="•"/>
            </a:pPr>
            <a:r>
              <a:rPr lang="en-US" b="0" dirty="0" smtClean="0">
                <a:solidFill>
                  <a:srgbClr val="0000FF"/>
                </a:solidFill>
              </a:rPr>
              <a:t>in identifying gene networks whose </a:t>
            </a:r>
            <a:r>
              <a:rPr lang="en-US" b="0" dirty="0" err="1" smtClean="0">
                <a:solidFill>
                  <a:srgbClr val="0000FF"/>
                </a:solidFill>
              </a:rPr>
              <a:t>dysregulation</a:t>
            </a:r>
            <a:r>
              <a:rPr lang="en-US" b="0" dirty="0" smtClean="0">
                <a:solidFill>
                  <a:srgbClr val="0000FF"/>
                </a:solidFill>
              </a:rPr>
              <a:t> is truly associated with disease risk</a:t>
            </a:r>
          </a:p>
        </p:txBody>
      </p:sp>
    </p:spTree>
    <p:extLst>
      <p:ext uri="{BB962C8B-B14F-4D97-AF65-F5344CB8AC3E}">
        <p14:creationId xmlns:p14="http://schemas.microsoft.com/office/powerpoint/2010/main" val="287996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/>
          <p:nvPr/>
        </p:nvSpPr>
        <p:spPr>
          <a:xfrm>
            <a:off x="107504" y="20704"/>
            <a:ext cx="8892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dirty="0" err="1" smtClean="0"/>
              <a:t>Logistic</a:t>
            </a:r>
            <a:r>
              <a:rPr lang="de-DE" sz="3200" dirty="0" smtClean="0"/>
              <a:t> </a:t>
            </a:r>
            <a:r>
              <a:rPr lang="de-DE" sz="3200" dirty="0" err="1" smtClean="0"/>
              <a:t>regression</a:t>
            </a:r>
            <a:r>
              <a:rPr lang="de-DE" sz="3200" dirty="0" smtClean="0"/>
              <a:t> </a:t>
            </a:r>
            <a:r>
              <a:rPr lang="de-DE" sz="3200" dirty="0" err="1" smtClean="0"/>
              <a:t>is</a:t>
            </a:r>
            <a:r>
              <a:rPr lang="de-DE" sz="3200" dirty="0" smtClean="0"/>
              <a:t> a </a:t>
            </a:r>
            <a:r>
              <a:rPr lang="de-DE" sz="3200" dirty="0" err="1" smtClean="0"/>
              <a:t>popular</a:t>
            </a:r>
            <a:r>
              <a:rPr lang="de-DE" sz="3200" dirty="0" smtClean="0"/>
              <a:t> </a:t>
            </a:r>
            <a:r>
              <a:rPr lang="de-DE" sz="3200" dirty="0" err="1" smtClean="0"/>
              <a:t>approach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identifying</a:t>
            </a:r>
            <a:r>
              <a:rPr lang="de-DE" sz="3200" dirty="0" smtClean="0"/>
              <a:t> </a:t>
            </a:r>
            <a:r>
              <a:rPr lang="de-DE" sz="3200" dirty="0" err="1" smtClean="0"/>
              <a:t>associated</a:t>
            </a:r>
            <a:r>
              <a:rPr lang="de-DE" sz="3200" dirty="0" smtClean="0"/>
              <a:t> SNPs</a:t>
            </a:r>
            <a:endParaRPr lang="de-DE" sz="3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65025"/>
              </p:ext>
            </p:extLst>
          </p:nvPr>
        </p:nvGraphicFramePr>
        <p:xfrm>
          <a:off x="4514850" y="2674002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2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2674002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51077" y="1188934"/>
            <a:ext cx="2886417" cy="92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0" dirty="0" smtClean="0"/>
              <a:t>Phenotype of patient </a:t>
            </a:r>
            <a:r>
              <a:rPr lang="en-US" sz="2000" b="0" i="1" dirty="0" smtClean="0"/>
              <a:t>n</a:t>
            </a:r>
            <a:r>
              <a:rPr lang="en-US" sz="2000" b="0" dirty="0" smtClean="0"/>
              <a:t>:</a:t>
            </a:r>
            <a:br>
              <a:rPr lang="en-US" sz="2000" b="0" dirty="0" smtClean="0"/>
            </a:br>
            <a:r>
              <a:rPr lang="en-US" sz="2000" b="0" dirty="0" smtClean="0"/>
              <a:t>case </a:t>
            </a:r>
            <a:r>
              <a:rPr lang="en-US" sz="2000" b="0" i="1" dirty="0" err="1" smtClean="0">
                <a:latin typeface="Cambria Math"/>
                <a:cs typeface="Cambria Math"/>
              </a:rPr>
              <a:t>φ</a:t>
            </a:r>
            <a:r>
              <a:rPr lang="en-US" sz="2000" b="0" i="1" baseline="-25000" dirty="0" err="1" smtClean="0">
                <a:latin typeface="Cambria Math"/>
                <a:cs typeface="Cambria Math"/>
              </a:rPr>
              <a:t>n</a:t>
            </a:r>
            <a:r>
              <a:rPr lang="en-US" sz="2000" b="0" i="1" dirty="0" smtClean="0">
                <a:latin typeface="Cambria Math"/>
                <a:cs typeface="Cambria Math"/>
              </a:rPr>
              <a:t> </a:t>
            </a:r>
            <a:r>
              <a:rPr lang="en-US" sz="2000" b="0" dirty="0" smtClean="0"/>
              <a:t>=1</a:t>
            </a:r>
          </a:p>
          <a:p>
            <a:pPr>
              <a:lnSpc>
                <a:spcPct val="90000"/>
              </a:lnSpc>
            </a:pPr>
            <a:r>
              <a:rPr lang="en-US" sz="2000" b="0" dirty="0" smtClean="0"/>
              <a:t>control </a:t>
            </a:r>
            <a:r>
              <a:rPr lang="en-US" sz="2000" b="0" i="1" dirty="0" err="1" smtClean="0">
                <a:latin typeface="Cambria Math"/>
                <a:cs typeface="Cambria Math"/>
              </a:rPr>
              <a:t>φ</a:t>
            </a:r>
            <a:r>
              <a:rPr lang="en-US" sz="2000" b="0" i="1" baseline="-25000" dirty="0" err="1">
                <a:latin typeface="Cambria Math"/>
                <a:cs typeface="Cambria Math"/>
              </a:rPr>
              <a:t>n</a:t>
            </a:r>
            <a:r>
              <a:rPr lang="en-US" sz="2000" b="0" i="1" dirty="0" smtClean="0">
                <a:latin typeface="Cambria Math"/>
                <a:cs typeface="Cambria Math"/>
              </a:rPr>
              <a:t> </a:t>
            </a:r>
            <a:r>
              <a:rPr lang="en-US" sz="2000" b="0" dirty="0" smtClean="0"/>
              <a:t>= 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71434" y="1378758"/>
            <a:ext cx="2343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/>
              <a:t># minor alleles of SNP </a:t>
            </a:r>
            <a:r>
              <a:rPr lang="en-US" sz="2000" b="0" i="1" dirty="0" err="1" smtClean="0">
                <a:latin typeface="Times New Roman"/>
                <a:cs typeface="Times New Roman"/>
              </a:rPr>
              <a:t>i</a:t>
            </a:r>
            <a:r>
              <a:rPr lang="en-US" sz="2000" b="0" dirty="0" smtClean="0"/>
              <a:t> in patient </a:t>
            </a:r>
            <a:r>
              <a:rPr lang="en-US" b="0" i="1" dirty="0" smtClean="0">
                <a:latin typeface="Times New Roman"/>
                <a:cs typeface="Times New Roman"/>
              </a:rPr>
              <a:t>n</a:t>
            </a:r>
            <a:endParaRPr lang="en-US" b="0" i="1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>
            <a:off x="6192206" y="1836162"/>
            <a:ext cx="482783" cy="419850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577099" y="1119516"/>
            <a:ext cx="21293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/>
              <a:t>e</a:t>
            </a:r>
            <a:r>
              <a:rPr lang="en-US" sz="2000" b="0" dirty="0" smtClean="0"/>
              <a:t>ffect of SNP</a:t>
            </a:r>
            <a:r>
              <a:rPr lang="en-US" sz="2000" b="0" dirty="0" smtClean="0">
                <a:latin typeface="Times New Roman"/>
                <a:cs typeface="Times New Roman"/>
              </a:rPr>
              <a:t> </a:t>
            </a:r>
            <a:r>
              <a:rPr lang="en-US" b="0" i="1" dirty="0" err="1" smtClean="0">
                <a:latin typeface="Times New Roman"/>
                <a:cs typeface="Times New Roman"/>
              </a:rPr>
              <a:t>i</a:t>
            </a:r>
            <a:r>
              <a:rPr lang="en-US" sz="2000" b="0" dirty="0" smtClean="0">
                <a:latin typeface="Times New Roman"/>
                <a:cs typeface="Times New Roman"/>
              </a:rPr>
              <a:t> </a:t>
            </a:r>
            <a:r>
              <a:rPr lang="en-US" sz="2000" b="0" dirty="0" smtClean="0"/>
              <a:t>on disease risk</a:t>
            </a:r>
            <a:endParaRPr lang="en-US" sz="2000" b="0" i="1" dirty="0">
              <a:latin typeface="Cambria"/>
              <a:cs typeface="Cambria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5751404" y="1815170"/>
            <a:ext cx="99955" cy="400831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2025586" y="1552747"/>
            <a:ext cx="363726" cy="615781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/>
          <p:cNvSpPr txBox="1"/>
          <p:nvPr/>
        </p:nvSpPr>
        <p:spPr>
          <a:xfrm>
            <a:off x="3281145" y="1387380"/>
            <a:ext cx="1473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/>
              <a:t>l</a:t>
            </a:r>
            <a:r>
              <a:rPr lang="en-US" sz="2000" b="0" dirty="0" smtClean="0"/>
              <a:t>ogistic function</a:t>
            </a:r>
            <a:endParaRPr lang="en-US" sz="2000" b="0" i="1" dirty="0">
              <a:latin typeface="Cambria"/>
              <a:cs typeface="Cambria"/>
            </a:endParaRPr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4523459" y="1857155"/>
            <a:ext cx="388790" cy="322313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1611312" y="2090370"/>
            <a:ext cx="534675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i="1" dirty="0">
                <a:solidFill>
                  <a:srgbClr val="008000"/>
                </a:solidFill>
                <a:latin typeface="Times New Roman"/>
                <a:cs typeface="Times New Roman"/>
              </a:rPr>
              <a:t>p</a:t>
            </a:r>
            <a:r>
              <a:rPr lang="en-US" sz="2800" b="0" dirty="0" smtClean="0">
                <a:solidFill>
                  <a:srgbClr val="008000"/>
                </a:solidFill>
                <a:latin typeface="Times New Roman"/>
                <a:cs typeface="Times New Roman"/>
              </a:rPr>
              <a:t>(</a:t>
            </a:r>
            <a:r>
              <a:rPr lang="en-US" sz="2800" b="0" i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ϕ</a:t>
            </a:r>
            <a:r>
              <a:rPr lang="en-US" sz="2800" b="0" i="1" baseline="-250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n</a:t>
            </a:r>
            <a:r>
              <a:rPr lang="en-US" sz="2800" b="0" i="1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800" b="0" dirty="0" smtClean="0">
                <a:solidFill>
                  <a:srgbClr val="008000"/>
                </a:solidFill>
                <a:latin typeface="Times New Roman"/>
                <a:cs typeface="Times New Roman"/>
              </a:rPr>
              <a:t>= </a:t>
            </a:r>
            <a:r>
              <a:rPr lang="en-US" sz="2800" b="0" dirty="0">
                <a:solidFill>
                  <a:srgbClr val="008000"/>
                </a:solidFill>
                <a:latin typeface="Times New Roman"/>
                <a:cs typeface="Times New Roman"/>
              </a:rPr>
              <a:t>1</a:t>
            </a:r>
            <a:r>
              <a:rPr lang="en-US" sz="2800" b="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|</a:t>
            </a:r>
            <a:r>
              <a:rPr lang="en-US" sz="2800" b="0" i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x</a:t>
            </a:r>
            <a:r>
              <a:rPr lang="en-US" sz="2800" b="0" i="1" baseline="-250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ni</a:t>
            </a:r>
            <a:r>
              <a:rPr lang="en-US" sz="2800" b="0" i="1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, </a:t>
            </a:r>
            <a:r>
              <a:rPr lang="en-US" sz="2800" b="0" i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v</a:t>
            </a:r>
            <a:r>
              <a:rPr lang="en-US" sz="2800" b="0" i="1" baseline="-250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o</a:t>
            </a:r>
            <a:r>
              <a:rPr lang="en-US" sz="2800" b="0" i="1" dirty="0" err="1">
                <a:solidFill>
                  <a:srgbClr val="008000"/>
                </a:solidFill>
                <a:latin typeface="Times New Roman"/>
                <a:cs typeface="Times New Roman"/>
              </a:rPr>
              <a:t>,</a:t>
            </a:r>
            <a:r>
              <a:rPr lang="en-US" sz="2800" b="0" i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v</a:t>
            </a:r>
            <a:r>
              <a:rPr lang="en-US" sz="2800" b="0" i="1" baseline="-250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i</a:t>
            </a:r>
            <a:r>
              <a:rPr lang="en-US" sz="2800" b="0" dirty="0" smtClean="0">
                <a:solidFill>
                  <a:srgbClr val="008000"/>
                </a:solidFill>
                <a:latin typeface="Times New Roman"/>
                <a:cs typeface="Times New Roman"/>
              </a:rPr>
              <a:t>) = lf(</a:t>
            </a:r>
            <a:r>
              <a:rPr lang="en-US" sz="2800" b="0" i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v</a:t>
            </a:r>
            <a:r>
              <a:rPr lang="en-US" sz="2800" b="0" i="1" baseline="-250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o</a:t>
            </a:r>
            <a:r>
              <a:rPr lang="en-US" sz="2800" b="0" i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+v</a:t>
            </a:r>
            <a:r>
              <a:rPr lang="en-US" sz="2800" b="0" i="1" baseline="-250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i</a:t>
            </a:r>
            <a:r>
              <a:rPr lang="en-US" sz="2800" b="0" i="1" baseline="-25000" dirty="0" smtClean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lang="en-US" sz="2800" b="0" i="1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x</a:t>
            </a:r>
            <a:r>
              <a:rPr lang="en-US" sz="2800" b="0" i="1" baseline="-25000" dirty="0" err="1" smtClean="0">
                <a:solidFill>
                  <a:srgbClr val="008000"/>
                </a:solidFill>
                <a:latin typeface="Times New Roman"/>
                <a:cs typeface="Times New Roman"/>
              </a:rPr>
              <a:t>ni</a:t>
            </a:r>
            <a:r>
              <a:rPr lang="en-US" sz="2800" b="0" dirty="0" smtClean="0">
                <a:solidFill>
                  <a:srgbClr val="008000"/>
                </a:solidFill>
                <a:latin typeface="Times New Roman"/>
                <a:cs typeface="Times New Roman"/>
              </a:rPr>
              <a:t>)</a:t>
            </a:r>
            <a:endParaRPr lang="en-US" sz="2800" b="0" i="1" dirty="0">
              <a:solidFill>
                <a:srgbClr val="008000"/>
              </a:solidFill>
              <a:latin typeface="Times New Roman"/>
              <a:cs typeface="Times New Roman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867165" y="3235883"/>
            <a:ext cx="5414232" cy="1696663"/>
            <a:chOff x="1258455" y="3373035"/>
            <a:chExt cx="6407936" cy="2008061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1559072" y="5154929"/>
              <a:ext cx="4894291" cy="0"/>
            </a:xfrm>
            <a:prstGeom prst="line">
              <a:avLst/>
            </a:prstGeom>
            <a:solidFill>
              <a:srgbClr val="FF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2155936" y="3373035"/>
              <a:ext cx="0" cy="1909967"/>
            </a:xfrm>
            <a:prstGeom prst="line">
              <a:avLst/>
            </a:prstGeom>
            <a:solidFill>
              <a:srgbClr val="FF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1301878"/>
                </p:ext>
              </p:extLst>
            </p:nvPr>
          </p:nvGraphicFramePr>
          <p:xfrm>
            <a:off x="6479187" y="4912254"/>
            <a:ext cx="1187204" cy="4688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73" name="Equation" r:id="rId5" imgW="546100" imgH="215900" progId="Equation.3">
                    <p:embed/>
                  </p:oleObj>
                </mc:Choice>
                <mc:Fallback>
                  <p:oleObj name="Equation" r:id="rId5" imgW="546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479187" y="4912254"/>
                          <a:ext cx="1187204" cy="4688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Straight Connector 13"/>
            <p:cNvCxnSpPr/>
            <p:nvPr/>
          </p:nvCxnSpPr>
          <p:spPr bwMode="auto">
            <a:xfrm>
              <a:off x="1592091" y="3620481"/>
              <a:ext cx="4861272" cy="0"/>
            </a:xfrm>
            <a:prstGeom prst="line">
              <a:avLst/>
            </a:prstGeom>
            <a:solidFill>
              <a:srgbClr val="FFFF66"/>
            </a:solidFill>
            <a:ln w="2857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Box 15"/>
            <p:cNvSpPr txBox="1"/>
            <p:nvPr/>
          </p:nvSpPr>
          <p:spPr>
            <a:xfrm>
              <a:off x="1258455" y="3398450"/>
              <a:ext cx="294949" cy="3826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1</a:t>
              </a:r>
              <a:endParaRPr lang="en-US" b="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743632" y="3648109"/>
              <a:ext cx="4726561" cy="1478367"/>
            </a:xfrm>
            <a:custGeom>
              <a:avLst/>
              <a:gdLst>
                <a:gd name="connsiteX0" fmla="*/ 0 w 1041400"/>
                <a:gd name="connsiteY0" fmla="*/ 755650 h 755650"/>
                <a:gd name="connsiteX1" fmla="*/ 1041400 w 1041400"/>
                <a:gd name="connsiteY1" fmla="*/ 0 h 755650"/>
                <a:gd name="connsiteX0" fmla="*/ 0 w 1041400"/>
                <a:gd name="connsiteY0" fmla="*/ 755650 h 755650"/>
                <a:gd name="connsiteX1" fmla="*/ 444500 w 1041400"/>
                <a:gd name="connsiteY1" fmla="*/ 222250 h 755650"/>
                <a:gd name="connsiteX2" fmla="*/ 1041400 w 1041400"/>
                <a:gd name="connsiteY2" fmla="*/ 0 h 755650"/>
                <a:gd name="connsiteX0" fmla="*/ 0 w 1041400"/>
                <a:gd name="connsiteY0" fmla="*/ 895350 h 895350"/>
                <a:gd name="connsiteX1" fmla="*/ 444500 w 1041400"/>
                <a:gd name="connsiteY1" fmla="*/ 361950 h 895350"/>
                <a:gd name="connsiteX2" fmla="*/ 685800 w 1041400"/>
                <a:gd name="connsiteY2" fmla="*/ 0 h 895350"/>
                <a:gd name="connsiteX3" fmla="*/ 1041400 w 1041400"/>
                <a:gd name="connsiteY3" fmla="*/ 139700 h 895350"/>
                <a:gd name="connsiteX0" fmla="*/ 0 w 1041400"/>
                <a:gd name="connsiteY0" fmla="*/ 959560 h 959560"/>
                <a:gd name="connsiteX1" fmla="*/ 444500 w 1041400"/>
                <a:gd name="connsiteY1" fmla="*/ 426160 h 959560"/>
                <a:gd name="connsiteX2" fmla="*/ 685800 w 1041400"/>
                <a:gd name="connsiteY2" fmla="*/ 64210 h 959560"/>
                <a:gd name="connsiteX3" fmla="*/ 1041400 w 1041400"/>
                <a:gd name="connsiteY3" fmla="*/ 203910 h 959560"/>
                <a:gd name="connsiteX0" fmla="*/ 0 w 1041400"/>
                <a:gd name="connsiteY0" fmla="*/ 895350 h 895350"/>
                <a:gd name="connsiteX1" fmla="*/ 444500 w 1041400"/>
                <a:gd name="connsiteY1" fmla="*/ 361950 h 895350"/>
                <a:gd name="connsiteX2" fmla="*/ 685800 w 1041400"/>
                <a:gd name="connsiteY2" fmla="*/ 0 h 895350"/>
                <a:gd name="connsiteX3" fmla="*/ 1041400 w 1041400"/>
                <a:gd name="connsiteY3" fmla="*/ 139700 h 895350"/>
                <a:gd name="connsiteX0" fmla="*/ 0 w 1041400"/>
                <a:gd name="connsiteY0" fmla="*/ 939830 h 939830"/>
                <a:gd name="connsiteX1" fmla="*/ 444500 w 1041400"/>
                <a:gd name="connsiteY1" fmla="*/ 406430 h 939830"/>
                <a:gd name="connsiteX2" fmla="*/ 685800 w 1041400"/>
                <a:gd name="connsiteY2" fmla="*/ 44480 h 939830"/>
                <a:gd name="connsiteX3" fmla="*/ 1041400 w 1041400"/>
                <a:gd name="connsiteY3" fmla="*/ 184180 h 939830"/>
                <a:gd name="connsiteX0" fmla="*/ 0 w 1041400"/>
                <a:gd name="connsiteY0" fmla="*/ 939830 h 939830"/>
                <a:gd name="connsiteX1" fmla="*/ 444500 w 1041400"/>
                <a:gd name="connsiteY1" fmla="*/ 406430 h 939830"/>
                <a:gd name="connsiteX2" fmla="*/ 685800 w 1041400"/>
                <a:gd name="connsiteY2" fmla="*/ 44480 h 939830"/>
                <a:gd name="connsiteX3" fmla="*/ 1041400 w 1041400"/>
                <a:gd name="connsiteY3" fmla="*/ 184180 h 939830"/>
                <a:gd name="connsiteX0" fmla="*/ 0 w 1041400"/>
                <a:gd name="connsiteY0" fmla="*/ 896202 h 896202"/>
                <a:gd name="connsiteX1" fmla="*/ 444500 w 1041400"/>
                <a:gd name="connsiteY1" fmla="*/ 362802 h 896202"/>
                <a:gd name="connsiteX2" fmla="*/ 685800 w 1041400"/>
                <a:gd name="connsiteY2" fmla="*/ 852 h 896202"/>
                <a:gd name="connsiteX3" fmla="*/ 1041400 w 1041400"/>
                <a:gd name="connsiteY3" fmla="*/ 140552 h 896202"/>
                <a:gd name="connsiteX0" fmla="*/ 0 w 1041400"/>
                <a:gd name="connsiteY0" fmla="*/ 917495 h 917495"/>
                <a:gd name="connsiteX1" fmla="*/ 635000 w 1041400"/>
                <a:gd name="connsiteY1" fmla="*/ 663495 h 917495"/>
                <a:gd name="connsiteX2" fmla="*/ 685800 w 1041400"/>
                <a:gd name="connsiteY2" fmla="*/ 22145 h 917495"/>
                <a:gd name="connsiteX3" fmla="*/ 1041400 w 1041400"/>
                <a:gd name="connsiteY3" fmla="*/ 161845 h 917495"/>
                <a:gd name="connsiteX0" fmla="*/ 0 w 2489200"/>
                <a:gd name="connsiteY0" fmla="*/ 961945 h 961945"/>
                <a:gd name="connsiteX1" fmla="*/ 2082800 w 2489200"/>
                <a:gd name="connsiteY1" fmla="*/ 663495 h 961945"/>
                <a:gd name="connsiteX2" fmla="*/ 2133600 w 2489200"/>
                <a:gd name="connsiteY2" fmla="*/ 22145 h 961945"/>
                <a:gd name="connsiteX3" fmla="*/ 2489200 w 2489200"/>
                <a:gd name="connsiteY3" fmla="*/ 161845 h 961945"/>
                <a:gd name="connsiteX0" fmla="*/ 0 w 2489200"/>
                <a:gd name="connsiteY0" fmla="*/ 961945 h 963635"/>
                <a:gd name="connsiteX1" fmla="*/ 2082800 w 2489200"/>
                <a:gd name="connsiteY1" fmla="*/ 663495 h 963635"/>
                <a:gd name="connsiteX2" fmla="*/ 2133600 w 2489200"/>
                <a:gd name="connsiteY2" fmla="*/ 22145 h 963635"/>
                <a:gd name="connsiteX3" fmla="*/ 2489200 w 2489200"/>
                <a:gd name="connsiteY3" fmla="*/ 161845 h 963635"/>
                <a:gd name="connsiteX0" fmla="*/ 0 w 2489200"/>
                <a:gd name="connsiteY0" fmla="*/ 961945 h 961945"/>
                <a:gd name="connsiteX1" fmla="*/ 1301750 w 2489200"/>
                <a:gd name="connsiteY1" fmla="*/ 917496 h 961945"/>
                <a:gd name="connsiteX2" fmla="*/ 2082800 w 2489200"/>
                <a:gd name="connsiteY2" fmla="*/ 663495 h 961945"/>
                <a:gd name="connsiteX3" fmla="*/ 2133600 w 2489200"/>
                <a:gd name="connsiteY3" fmla="*/ 22145 h 961945"/>
                <a:gd name="connsiteX4" fmla="*/ 2489200 w 2489200"/>
                <a:gd name="connsiteY4" fmla="*/ 161845 h 961945"/>
                <a:gd name="connsiteX0" fmla="*/ 0 w 2489200"/>
                <a:gd name="connsiteY0" fmla="*/ 962338 h 962338"/>
                <a:gd name="connsiteX1" fmla="*/ 1301750 w 2489200"/>
                <a:gd name="connsiteY1" fmla="*/ 917889 h 962338"/>
                <a:gd name="connsiteX2" fmla="*/ 2133600 w 2489200"/>
                <a:gd name="connsiteY2" fmla="*/ 670238 h 962338"/>
                <a:gd name="connsiteX3" fmla="*/ 2133600 w 2489200"/>
                <a:gd name="connsiteY3" fmla="*/ 22538 h 962338"/>
                <a:gd name="connsiteX4" fmla="*/ 2489200 w 2489200"/>
                <a:gd name="connsiteY4" fmla="*/ 162238 h 962338"/>
                <a:gd name="connsiteX0" fmla="*/ 0 w 2489200"/>
                <a:gd name="connsiteY0" fmla="*/ 962338 h 962338"/>
                <a:gd name="connsiteX1" fmla="*/ 1301750 w 2489200"/>
                <a:gd name="connsiteY1" fmla="*/ 917889 h 962338"/>
                <a:gd name="connsiteX2" fmla="*/ 2133600 w 2489200"/>
                <a:gd name="connsiteY2" fmla="*/ 670238 h 962338"/>
                <a:gd name="connsiteX3" fmla="*/ 2133600 w 2489200"/>
                <a:gd name="connsiteY3" fmla="*/ 22538 h 962338"/>
                <a:gd name="connsiteX4" fmla="*/ 2489200 w 2489200"/>
                <a:gd name="connsiteY4" fmla="*/ 162238 h 962338"/>
                <a:gd name="connsiteX0" fmla="*/ 0 w 5581650"/>
                <a:gd name="connsiteY0" fmla="*/ 1755101 h 1755101"/>
                <a:gd name="connsiteX1" fmla="*/ 1301750 w 5581650"/>
                <a:gd name="connsiteY1" fmla="*/ 1710652 h 1755101"/>
                <a:gd name="connsiteX2" fmla="*/ 2133600 w 5581650"/>
                <a:gd name="connsiteY2" fmla="*/ 1463001 h 1755101"/>
                <a:gd name="connsiteX3" fmla="*/ 2133600 w 5581650"/>
                <a:gd name="connsiteY3" fmla="*/ 815301 h 1755101"/>
                <a:gd name="connsiteX4" fmla="*/ 5581650 w 5581650"/>
                <a:gd name="connsiteY4" fmla="*/ 2501 h 1755101"/>
                <a:gd name="connsiteX0" fmla="*/ 0 w 5581650"/>
                <a:gd name="connsiteY0" fmla="*/ 1752877 h 1752877"/>
                <a:gd name="connsiteX1" fmla="*/ 1301750 w 5581650"/>
                <a:gd name="connsiteY1" fmla="*/ 1708428 h 1752877"/>
                <a:gd name="connsiteX2" fmla="*/ 2133600 w 5581650"/>
                <a:gd name="connsiteY2" fmla="*/ 1460777 h 1752877"/>
                <a:gd name="connsiteX3" fmla="*/ 2133600 w 5581650"/>
                <a:gd name="connsiteY3" fmla="*/ 813077 h 1752877"/>
                <a:gd name="connsiteX4" fmla="*/ 5581650 w 5581650"/>
                <a:gd name="connsiteY4" fmla="*/ 277 h 1752877"/>
                <a:gd name="connsiteX0" fmla="*/ 0 w 5581650"/>
                <a:gd name="connsiteY0" fmla="*/ 1752917 h 1752917"/>
                <a:gd name="connsiteX1" fmla="*/ 1301750 w 5581650"/>
                <a:gd name="connsiteY1" fmla="*/ 1708468 h 1752917"/>
                <a:gd name="connsiteX2" fmla="*/ 2133600 w 5581650"/>
                <a:gd name="connsiteY2" fmla="*/ 1460817 h 1752917"/>
                <a:gd name="connsiteX3" fmla="*/ 2933700 w 5581650"/>
                <a:gd name="connsiteY3" fmla="*/ 736917 h 1752917"/>
                <a:gd name="connsiteX4" fmla="*/ 5581650 w 5581650"/>
                <a:gd name="connsiteY4" fmla="*/ 317 h 1752917"/>
                <a:gd name="connsiteX0" fmla="*/ 0 w 5581650"/>
                <a:gd name="connsiteY0" fmla="*/ 1753032 h 1753032"/>
                <a:gd name="connsiteX1" fmla="*/ 1301750 w 5581650"/>
                <a:gd name="connsiteY1" fmla="*/ 1708583 h 1753032"/>
                <a:gd name="connsiteX2" fmla="*/ 2133600 w 5581650"/>
                <a:gd name="connsiteY2" fmla="*/ 1460932 h 1753032"/>
                <a:gd name="connsiteX3" fmla="*/ 2933700 w 5581650"/>
                <a:gd name="connsiteY3" fmla="*/ 737032 h 1753032"/>
                <a:gd name="connsiteX4" fmla="*/ 5581650 w 5581650"/>
                <a:gd name="connsiteY4" fmla="*/ 432 h 1753032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33600 w 5581650"/>
                <a:gd name="connsiteY2" fmla="*/ 1461708 h 1753808"/>
                <a:gd name="connsiteX3" fmla="*/ 2933700 w 5581650"/>
                <a:gd name="connsiteY3" fmla="*/ 7378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33600 w 5581650"/>
                <a:gd name="connsiteY2" fmla="*/ 1461708 h 1753808"/>
                <a:gd name="connsiteX3" fmla="*/ 2965450 w 5581650"/>
                <a:gd name="connsiteY3" fmla="*/ 7886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33600 w 5581650"/>
                <a:gd name="connsiteY2" fmla="*/ 1461708 h 1753808"/>
                <a:gd name="connsiteX3" fmla="*/ 2965450 w 5581650"/>
                <a:gd name="connsiteY3" fmla="*/ 7886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84400 w 5581650"/>
                <a:gd name="connsiteY2" fmla="*/ 1512508 h 1753808"/>
                <a:gd name="connsiteX3" fmla="*/ 2965450 w 5581650"/>
                <a:gd name="connsiteY3" fmla="*/ 7886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77328"/>
                <a:gd name="connsiteX1" fmla="*/ 1301750 w 5581650"/>
                <a:gd name="connsiteY1" fmla="*/ 1760159 h 1777328"/>
                <a:gd name="connsiteX2" fmla="*/ 2184400 w 5581650"/>
                <a:gd name="connsiteY2" fmla="*/ 1512508 h 1777328"/>
                <a:gd name="connsiteX3" fmla="*/ 2965450 w 5581650"/>
                <a:gd name="connsiteY3" fmla="*/ 788608 h 1777328"/>
                <a:gd name="connsiteX4" fmla="*/ 4013200 w 5581650"/>
                <a:gd name="connsiteY4" fmla="*/ 58360 h 1777328"/>
                <a:gd name="connsiteX5" fmla="*/ 5581650 w 5581650"/>
                <a:gd name="connsiteY5" fmla="*/ 1208 h 1777328"/>
                <a:gd name="connsiteX0" fmla="*/ 0 w 5568950"/>
                <a:gd name="connsiteY0" fmla="*/ 1785558 h 1785558"/>
                <a:gd name="connsiteX1" fmla="*/ 1289050 w 5568950"/>
                <a:gd name="connsiteY1" fmla="*/ 1760159 h 1785558"/>
                <a:gd name="connsiteX2" fmla="*/ 2171700 w 5568950"/>
                <a:gd name="connsiteY2" fmla="*/ 1512508 h 1785558"/>
                <a:gd name="connsiteX3" fmla="*/ 2952750 w 5568950"/>
                <a:gd name="connsiteY3" fmla="*/ 788608 h 1785558"/>
                <a:gd name="connsiteX4" fmla="*/ 4000500 w 5568950"/>
                <a:gd name="connsiteY4" fmla="*/ 58360 h 1785558"/>
                <a:gd name="connsiteX5" fmla="*/ 5568950 w 5568950"/>
                <a:gd name="connsiteY5" fmla="*/ 1208 h 1785558"/>
                <a:gd name="connsiteX0" fmla="*/ 0 w 5568950"/>
                <a:gd name="connsiteY0" fmla="*/ 1785558 h 1791115"/>
                <a:gd name="connsiteX1" fmla="*/ 1289050 w 5568950"/>
                <a:gd name="connsiteY1" fmla="*/ 1760159 h 1791115"/>
                <a:gd name="connsiteX2" fmla="*/ 2171700 w 5568950"/>
                <a:gd name="connsiteY2" fmla="*/ 1512508 h 1791115"/>
                <a:gd name="connsiteX3" fmla="*/ 2952750 w 5568950"/>
                <a:gd name="connsiteY3" fmla="*/ 788608 h 1791115"/>
                <a:gd name="connsiteX4" fmla="*/ 4000500 w 5568950"/>
                <a:gd name="connsiteY4" fmla="*/ 58360 h 1791115"/>
                <a:gd name="connsiteX5" fmla="*/ 5568950 w 5568950"/>
                <a:gd name="connsiteY5" fmla="*/ 1208 h 1791115"/>
                <a:gd name="connsiteX0" fmla="*/ 0 w 5568950"/>
                <a:gd name="connsiteY0" fmla="*/ 1785558 h 1791115"/>
                <a:gd name="connsiteX1" fmla="*/ 1289050 w 5568950"/>
                <a:gd name="connsiteY1" fmla="*/ 1760159 h 1791115"/>
                <a:gd name="connsiteX2" fmla="*/ 2171700 w 5568950"/>
                <a:gd name="connsiteY2" fmla="*/ 1512508 h 1791115"/>
                <a:gd name="connsiteX3" fmla="*/ 2628900 w 5568950"/>
                <a:gd name="connsiteY3" fmla="*/ 1131510 h 1791115"/>
                <a:gd name="connsiteX4" fmla="*/ 2952750 w 5568950"/>
                <a:gd name="connsiteY4" fmla="*/ 788608 h 1791115"/>
                <a:gd name="connsiteX5" fmla="*/ 4000500 w 5568950"/>
                <a:gd name="connsiteY5" fmla="*/ 58360 h 1791115"/>
                <a:gd name="connsiteX6" fmla="*/ 5568950 w 5568950"/>
                <a:gd name="connsiteY6" fmla="*/ 1208 h 1791115"/>
                <a:gd name="connsiteX0" fmla="*/ 0 w 5568950"/>
                <a:gd name="connsiteY0" fmla="*/ 1784350 h 1789907"/>
                <a:gd name="connsiteX1" fmla="*/ 1289050 w 5568950"/>
                <a:gd name="connsiteY1" fmla="*/ 1758951 h 1789907"/>
                <a:gd name="connsiteX2" fmla="*/ 2171700 w 5568950"/>
                <a:gd name="connsiteY2" fmla="*/ 1511300 h 1789907"/>
                <a:gd name="connsiteX3" fmla="*/ 2628900 w 5568950"/>
                <a:gd name="connsiteY3" fmla="*/ 1130302 h 1789907"/>
                <a:gd name="connsiteX4" fmla="*/ 2952750 w 5568950"/>
                <a:gd name="connsiteY4" fmla="*/ 787400 h 1789907"/>
                <a:gd name="connsiteX5" fmla="*/ 4000500 w 5568950"/>
                <a:gd name="connsiteY5" fmla="*/ 101602 h 1789907"/>
                <a:gd name="connsiteX6" fmla="*/ 5568950 w 5568950"/>
                <a:gd name="connsiteY6" fmla="*/ 0 h 1789907"/>
                <a:gd name="connsiteX0" fmla="*/ 0 w 5568950"/>
                <a:gd name="connsiteY0" fmla="*/ 1784350 h 1789907"/>
                <a:gd name="connsiteX1" fmla="*/ 1289050 w 5568950"/>
                <a:gd name="connsiteY1" fmla="*/ 1758951 h 1789907"/>
                <a:gd name="connsiteX2" fmla="*/ 2171700 w 5568950"/>
                <a:gd name="connsiteY2" fmla="*/ 1511300 h 1789907"/>
                <a:gd name="connsiteX3" fmla="*/ 2628900 w 5568950"/>
                <a:gd name="connsiteY3" fmla="*/ 1130302 h 1789907"/>
                <a:gd name="connsiteX4" fmla="*/ 2952750 w 5568950"/>
                <a:gd name="connsiteY4" fmla="*/ 787400 h 1789907"/>
                <a:gd name="connsiteX5" fmla="*/ 3390900 w 5568950"/>
                <a:gd name="connsiteY5" fmla="*/ 381002 h 1789907"/>
                <a:gd name="connsiteX6" fmla="*/ 4000500 w 5568950"/>
                <a:gd name="connsiteY6" fmla="*/ 101602 h 1789907"/>
                <a:gd name="connsiteX7" fmla="*/ 5568950 w 5568950"/>
                <a:gd name="connsiteY7" fmla="*/ 0 h 1789907"/>
                <a:gd name="connsiteX0" fmla="*/ 0 w 5702300"/>
                <a:gd name="connsiteY0" fmla="*/ 1778000 h 1783557"/>
                <a:gd name="connsiteX1" fmla="*/ 1289050 w 5702300"/>
                <a:gd name="connsiteY1" fmla="*/ 1752601 h 1783557"/>
                <a:gd name="connsiteX2" fmla="*/ 2171700 w 5702300"/>
                <a:gd name="connsiteY2" fmla="*/ 1504950 h 1783557"/>
                <a:gd name="connsiteX3" fmla="*/ 2628900 w 5702300"/>
                <a:gd name="connsiteY3" fmla="*/ 1123952 h 1783557"/>
                <a:gd name="connsiteX4" fmla="*/ 2952750 w 5702300"/>
                <a:gd name="connsiteY4" fmla="*/ 781050 h 1783557"/>
                <a:gd name="connsiteX5" fmla="*/ 3390900 w 5702300"/>
                <a:gd name="connsiteY5" fmla="*/ 374652 h 1783557"/>
                <a:gd name="connsiteX6" fmla="*/ 4000500 w 5702300"/>
                <a:gd name="connsiteY6" fmla="*/ 95252 h 1783557"/>
                <a:gd name="connsiteX7" fmla="*/ 5702300 w 5702300"/>
                <a:gd name="connsiteY7" fmla="*/ 0 h 1783557"/>
                <a:gd name="connsiteX0" fmla="*/ 0 w 5702300"/>
                <a:gd name="connsiteY0" fmla="*/ 1778000 h 1783557"/>
                <a:gd name="connsiteX1" fmla="*/ 1289050 w 5702300"/>
                <a:gd name="connsiteY1" fmla="*/ 1752601 h 1783557"/>
                <a:gd name="connsiteX2" fmla="*/ 2171700 w 5702300"/>
                <a:gd name="connsiteY2" fmla="*/ 1504950 h 1783557"/>
                <a:gd name="connsiteX3" fmla="*/ 2628900 w 5702300"/>
                <a:gd name="connsiteY3" fmla="*/ 1123952 h 1783557"/>
                <a:gd name="connsiteX4" fmla="*/ 2952750 w 5702300"/>
                <a:gd name="connsiteY4" fmla="*/ 781050 h 1783557"/>
                <a:gd name="connsiteX5" fmla="*/ 3390900 w 5702300"/>
                <a:gd name="connsiteY5" fmla="*/ 374652 h 1783557"/>
                <a:gd name="connsiteX6" fmla="*/ 4000500 w 5702300"/>
                <a:gd name="connsiteY6" fmla="*/ 95252 h 1783557"/>
                <a:gd name="connsiteX7" fmla="*/ 5702300 w 5702300"/>
                <a:gd name="connsiteY7" fmla="*/ 0 h 1783557"/>
                <a:gd name="connsiteX0" fmla="*/ 0 w 5702300"/>
                <a:gd name="connsiteY0" fmla="*/ 1778000 h 1783557"/>
                <a:gd name="connsiteX1" fmla="*/ 1289050 w 5702300"/>
                <a:gd name="connsiteY1" fmla="*/ 1752601 h 1783557"/>
                <a:gd name="connsiteX2" fmla="*/ 1746250 w 5702300"/>
                <a:gd name="connsiteY2" fmla="*/ 1682752 h 1783557"/>
                <a:gd name="connsiteX3" fmla="*/ 2171700 w 5702300"/>
                <a:gd name="connsiteY3" fmla="*/ 1504950 h 1783557"/>
                <a:gd name="connsiteX4" fmla="*/ 2628900 w 5702300"/>
                <a:gd name="connsiteY4" fmla="*/ 1123952 h 1783557"/>
                <a:gd name="connsiteX5" fmla="*/ 2952750 w 5702300"/>
                <a:gd name="connsiteY5" fmla="*/ 781050 h 1783557"/>
                <a:gd name="connsiteX6" fmla="*/ 3390900 w 5702300"/>
                <a:gd name="connsiteY6" fmla="*/ 374652 h 1783557"/>
                <a:gd name="connsiteX7" fmla="*/ 4000500 w 5702300"/>
                <a:gd name="connsiteY7" fmla="*/ 95252 h 1783557"/>
                <a:gd name="connsiteX8" fmla="*/ 5702300 w 5702300"/>
                <a:gd name="connsiteY8" fmla="*/ 0 h 17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02300" h="1783557">
                  <a:moveTo>
                    <a:pt x="0" y="1778000"/>
                  </a:moveTo>
                  <a:cubicBezTo>
                    <a:pt x="212725" y="1776942"/>
                    <a:pt x="941917" y="1802343"/>
                    <a:pt x="1289050" y="1752601"/>
                  </a:cubicBezTo>
                  <a:cubicBezTo>
                    <a:pt x="1577975" y="1733551"/>
                    <a:pt x="1599142" y="1724027"/>
                    <a:pt x="1746250" y="1682752"/>
                  </a:cubicBezTo>
                  <a:cubicBezTo>
                    <a:pt x="1893358" y="1641477"/>
                    <a:pt x="2024592" y="1598083"/>
                    <a:pt x="2171700" y="1504950"/>
                  </a:cubicBezTo>
                  <a:cubicBezTo>
                    <a:pt x="2318808" y="1411817"/>
                    <a:pt x="2498725" y="1244602"/>
                    <a:pt x="2628900" y="1123952"/>
                  </a:cubicBezTo>
                  <a:cubicBezTo>
                    <a:pt x="2759075" y="1003302"/>
                    <a:pt x="2825750" y="905933"/>
                    <a:pt x="2952750" y="781050"/>
                  </a:cubicBezTo>
                  <a:cubicBezTo>
                    <a:pt x="3079750" y="656167"/>
                    <a:pt x="3216275" y="488952"/>
                    <a:pt x="3390900" y="374652"/>
                  </a:cubicBezTo>
                  <a:cubicBezTo>
                    <a:pt x="3565525" y="260352"/>
                    <a:pt x="3640667" y="161927"/>
                    <a:pt x="4000500" y="95252"/>
                  </a:cubicBezTo>
                  <a:cubicBezTo>
                    <a:pt x="4441825" y="-27515"/>
                    <a:pt x="5420784" y="7409"/>
                    <a:pt x="5702300" y="0"/>
                  </a:cubicBezTo>
                </a:path>
              </a:pathLst>
            </a:custGeom>
            <a:ln w="57150" cmpd="sng">
              <a:solidFill>
                <a:srgbClr val="008000"/>
              </a:solidFill>
            </a:ln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flipH="1">
              <a:off x="1652475" y="3646282"/>
              <a:ext cx="4726561" cy="1478367"/>
            </a:xfrm>
            <a:custGeom>
              <a:avLst/>
              <a:gdLst>
                <a:gd name="connsiteX0" fmla="*/ 0 w 1041400"/>
                <a:gd name="connsiteY0" fmla="*/ 755650 h 755650"/>
                <a:gd name="connsiteX1" fmla="*/ 1041400 w 1041400"/>
                <a:gd name="connsiteY1" fmla="*/ 0 h 755650"/>
                <a:gd name="connsiteX0" fmla="*/ 0 w 1041400"/>
                <a:gd name="connsiteY0" fmla="*/ 755650 h 755650"/>
                <a:gd name="connsiteX1" fmla="*/ 444500 w 1041400"/>
                <a:gd name="connsiteY1" fmla="*/ 222250 h 755650"/>
                <a:gd name="connsiteX2" fmla="*/ 1041400 w 1041400"/>
                <a:gd name="connsiteY2" fmla="*/ 0 h 755650"/>
                <a:gd name="connsiteX0" fmla="*/ 0 w 1041400"/>
                <a:gd name="connsiteY0" fmla="*/ 895350 h 895350"/>
                <a:gd name="connsiteX1" fmla="*/ 444500 w 1041400"/>
                <a:gd name="connsiteY1" fmla="*/ 361950 h 895350"/>
                <a:gd name="connsiteX2" fmla="*/ 685800 w 1041400"/>
                <a:gd name="connsiteY2" fmla="*/ 0 h 895350"/>
                <a:gd name="connsiteX3" fmla="*/ 1041400 w 1041400"/>
                <a:gd name="connsiteY3" fmla="*/ 139700 h 895350"/>
                <a:gd name="connsiteX0" fmla="*/ 0 w 1041400"/>
                <a:gd name="connsiteY0" fmla="*/ 959560 h 959560"/>
                <a:gd name="connsiteX1" fmla="*/ 444500 w 1041400"/>
                <a:gd name="connsiteY1" fmla="*/ 426160 h 959560"/>
                <a:gd name="connsiteX2" fmla="*/ 685800 w 1041400"/>
                <a:gd name="connsiteY2" fmla="*/ 64210 h 959560"/>
                <a:gd name="connsiteX3" fmla="*/ 1041400 w 1041400"/>
                <a:gd name="connsiteY3" fmla="*/ 203910 h 959560"/>
                <a:gd name="connsiteX0" fmla="*/ 0 w 1041400"/>
                <a:gd name="connsiteY0" fmla="*/ 895350 h 895350"/>
                <a:gd name="connsiteX1" fmla="*/ 444500 w 1041400"/>
                <a:gd name="connsiteY1" fmla="*/ 361950 h 895350"/>
                <a:gd name="connsiteX2" fmla="*/ 685800 w 1041400"/>
                <a:gd name="connsiteY2" fmla="*/ 0 h 895350"/>
                <a:gd name="connsiteX3" fmla="*/ 1041400 w 1041400"/>
                <a:gd name="connsiteY3" fmla="*/ 139700 h 895350"/>
                <a:gd name="connsiteX0" fmla="*/ 0 w 1041400"/>
                <a:gd name="connsiteY0" fmla="*/ 939830 h 939830"/>
                <a:gd name="connsiteX1" fmla="*/ 444500 w 1041400"/>
                <a:gd name="connsiteY1" fmla="*/ 406430 h 939830"/>
                <a:gd name="connsiteX2" fmla="*/ 685800 w 1041400"/>
                <a:gd name="connsiteY2" fmla="*/ 44480 h 939830"/>
                <a:gd name="connsiteX3" fmla="*/ 1041400 w 1041400"/>
                <a:gd name="connsiteY3" fmla="*/ 184180 h 939830"/>
                <a:gd name="connsiteX0" fmla="*/ 0 w 1041400"/>
                <a:gd name="connsiteY0" fmla="*/ 939830 h 939830"/>
                <a:gd name="connsiteX1" fmla="*/ 444500 w 1041400"/>
                <a:gd name="connsiteY1" fmla="*/ 406430 h 939830"/>
                <a:gd name="connsiteX2" fmla="*/ 685800 w 1041400"/>
                <a:gd name="connsiteY2" fmla="*/ 44480 h 939830"/>
                <a:gd name="connsiteX3" fmla="*/ 1041400 w 1041400"/>
                <a:gd name="connsiteY3" fmla="*/ 184180 h 939830"/>
                <a:gd name="connsiteX0" fmla="*/ 0 w 1041400"/>
                <a:gd name="connsiteY0" fmla="*/ 896202 h 896202"/>
                <a:gd name="connsiteX1" fmla="*/ 444500 w 1041400"/>
                <a:gd name="connsiteY1" fmla="*/ 362802 h 896202"/>
                <a:gd name="connsiteX2" fmla="*/ 685800 w 1041400"/>
                <a:gd name="connsiteY2" fmla="*/ 852 h 896202"/>
                <a:gd name="connsiteX3" fmla="*/ 1041400 w 1041400"/>
                <a:gd name="connsiteY3" fmla="*/ 140552 h 896202"/>
                <a:gd name="connsiteX0" fmla="*/ 0 w 1041400"/>
                <a:gd name="connsiteY0" fmla="*/ 917495 h 917495"/>
                <a:gd name="connsiteX1" fmla="*/ 635000 w 1041400"/>
                <a:gd name="connsiteY1" fmla="*/ 663495 h 917495"/>
                <a:gd name="connsiteX2" fmla="*/ 685800 w 1041400"/>
                <a:gd name="connsiteY2" fmla="*/ 22145 h 917495"/>
                <a:gd name="connsiteX3" fmla="*/ 1041400 w 1041400"/>
                <a:gd name="connsiteY3" fmla="*/ 161845 h 917495"/>
                <a:gd name="connsiteX0" fmla="*/ 0 w 2489200"/>
                <a:gd name="connsiteY0" fmla="*/ 961945 h 961945"/>
                <a:gd name="connsiteX1" fmla="*/ 2082800 w 2489200"/>
                <a:gd name="connsiteY1" fmla="*/ 663495 h 961945"/>
                <a:gd name="connsiteX2" fmla="*/ 2133600 w 2489200"/>
                <a:gd name="connsiteY2" fmla="*/ 22145 h 961945"/>
                <a:gd name="connsiteX3" fmla="*/ 2489200 w 2489200"/>
                <a:gd name="connsiteY3" fmla="*/ 161845 h 961945"/>
                <a:gd name="connsiteX0" fmla="*/ 0 w 2489200"/>
                <a:gd name="connsiteY0" fmla="*/ 961945 h 963635"/>
                <a:gd name="connsiteX1" fmla="*/ 2082800 w 2489200"/>
                <a:gd name="connsiteY1" fmla="*/ 663495 h 963635"/>
                <a:gd name="connsiteX2" fmla="*/ 2133600 w 2489200"/>
                <a:gd name="connsiteY2" fmla="*/ 22145 h 963635"/>
                <a:gd name="connsiteX3" fmla="*/ 2489200 w 2489200"/>
                <a:gd name="connsiteY3" fmla="*/ 161845 h 963635"/>
                <a:gd name="connsiteX0" fmla="*/ 0 w 2489200"/>
                <a:gd name="connsiteY0" fmla="*/ 961945 h 961945"/>
                <a:gd name="connsiteX1" fmla="*/ 1301750 w 2489200"/>
                <a:gd name="connsiteY1" fmla="*/ 917496 h 961945"/>
                <a:gd name="connsiteX2" fmla="*/ 2082800 w 2489200"/>
                <a:gd name="connsiteY2" fmla="*/ 663495 h 961945"/>
                <a:gd name="connsiteX3" fmla="*/ 2133600 w 2489200"/>
                <a:gd name="connsiteY3" fmla="*/ 22145 h 961945"/>
                <a:gd name="connsiteX4" fmla="*/ 2489200 w 2489200"/>
                <a:gd name="connsiteY4" fmla="*/ 161845 h 961945"/>
                <a:gd name="connsiteX0" fmla="*/ 0 w 2489200"/>
                <a:gd name="connsiteY0" fmla="*/ 962338 h 962338"/>
                <a:gd name="connsiteX1" fmla="*/ 1301750 w 2489200"/>
                <a:gd name="connsiteY1" fmla="*/ 917889 h 962338"/>
                <a:gd name="connsiteX2" fmla="*/ 2133600 w 2489200"/>
                <a:gd name="connsiteY2" fmla="*/ 670238 h 962338"/>
                <a:gd name="connsiteX3" fmla="*/ 2133600 w 2489200"/>
                <a:gd name="connsiteY3" fmla="*/ 22538 h 962338"/>
                <a:gd name="connsiteX4" fmla="*/ 2489200 w 2489200"/>
                <a:gd name="connsiteY4" fmla="*/ 162238 h 962338"/>
                <a:gd name="connsiteX0" fmla="*/ 0 w 2489200"/>
                <a:gd name="connsiteY0" fmla="*/ 962338 h 962338"/>
                <a:gd name="connsiteX1" fmla="*/ 1301750 w 2489200"/>
                <a:gd name="connsiteY1" fmla="*/ 917889 h 962338"/>
                <a:gd name="connsiteX2" fmla="*/ 2133600 w 2489200"/>
                <a:gd name="connsiteY2" fmla="*/ 670238 h 962338"/>
                <a:gd name="connsiteX3" fmla="*/ 2133600 w 2489200"/>
                <a:gd name="connsiteY3" fmla="*/ 22538 h 962338"/>
                <a:gd name="connsiteX4" fmla="*/ 2489200 w 2489200"/>
                <a:gd name="connsiteY4" fmla="*/ 162238 h 962338"/>
                <a:gd name="connsiteX0" fmla="*/ 0 w 5581650"/>
                <a:gd name="connsiteY0" fmla="*/ 1755101 h 1755101"/>
                <a:gd name="connsiteX1" fmla="*/ 1301750 w 5581650"/>
                <a:gd name="connsiteY1" fmla="*/ 1710652 h 1755101"/>
                <a:gd name="connsiteX2" fmla="*/ 2133600 w 5581650"/>
                <a:gd name="connsiteY2" fmla="*/ 1463001 h 1755101"/>
                <a:gd name="connsiteX3" fmla="*/ 2133600 w 5581650"/>
                <a:gd name="connsiteY3" fmla="*/ 815301 h 1755101"/>
                <a:gd name="connsiteX4" fmla="*/ 5581650 w 5581650"/>
                <a:gd name="connsiteY4" fmla="*/ 2501 h 1755101"/>
                <a:gd name="connsiteX0" fmla="*/ 0 w 5581650"/>
                <a:gd name="connsiteY0" fmla="*/ 1752877 h 1752877"/>
                <a:gd name="connsiteX1" fmla="*/ 1301750 w 5581650"/>
                <a:gd name="connsiteY1" fmla="*/ 1708428 h 1752877"/>
                <a:gd name="connsiteX2" fmla="*/ 2133600 w 5581650"/>
                <a:gd name="connsiteY2" fmla="*/ 1460777 h 1752877"/>
                <a:gd name="connsiteX3" fmla="*/ 2133600 w 5581650"/>
                <a:gd name="connsiteY3" fmla="*/ 813077 h 1752877"/>
                <a:gd name="connsiteX4" fmla="*/ 5581650 w 5581650"/>
                <a:gd name="connsiteY4" fmla="*/ 277 h 1752877"/>
                <a:gd name="connsiteX0" fmla="*/ 0 w 5581650"/>
                <a:gd name="connsiteY0" fmla="*/ 1752917 h 1752917"/>
                <a:gd name="connsiteX1" fmla="*/ 1301750 w 5581650"/>
                <a:gd name="connsiteY1" fmla="*/ 1708468 h 1752917"/>
                <a:gd name="connsiteX2" fmla="*/ 2133600 w 5581650"/>
                <a:gd name="connsiteY2" fmla="*/ 1460817 h 1752917"/>
                <a:gd name="connsiteX3" fmla="*/ 2933700 w 5581650"/>
                <a:gd name="connsiteY3" fmla="*/ 736917 h 1752917"/>
                <a:gd name="connsiteX4" fmla="*/ 5581650 w 5581650"/>
                <a:gd name="connsiteY4" fmla="*/ 317 h 1752917"/>
                <a:gd name="connsiteX0" fmla="*/ 0 w 5581650"/>
                <a:gd name="connsiteY0" fmla="*/ 1753032 h 1753032"/>
                <a:gd name="connsiteX1" fmla="*/ 1301750 w 5581650"/>
                <a:gd name="connsiteY1" fmla="*/ 1708583 h 1753032"/>
                <a:gd name="connsiteX2" fmla="*/ 2133600 w 5581650"/>
                <a:gd name="connsiteY2" fmla="*/ 1460932 h 1753032"/>
                <a:gd name="connsiteX3" fmla="*/ 2933700 w 5581650"/>
                <a:gd name="connsiteY3" fmla="*/ 737032 h 1753032"/>
                <a:gd name="connsiteX4" fmla="*/ 5581650 w 5581650"/>
                <a:gd name="connsiteY4" fmla="*/ 432 h 1753032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33600 w 5581650"/>
                <a:gd name="connsiteY2" fmla="*/ 1461708 h 1753808"/>
                <a:gd name="connsiteX3" fmla="*/ 2933700 w 5581650"/>
                <a:gd name="connsiteY3" fmla="*/ 7378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33600 w 5581650"/>
                <a:gd name="connsiteY2" fmla="*/ 1461708 h 1753808"/>
                <a:gd name="connsiteX3" fmla="*/ 2965450 w 5581650"/>
                <a:gd name="connsiteY3" fmla="*/ 7886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33600 w 5581650"/>
                <a:gd name="connsiteY2" fmla="*/ 1461708 h 1753808"/>
                <a:gd name="connsiteX3" fmla="*/ 2965450 w 5581650"/>
                <a:gd name="connsiteY3" fmla="*/ 7886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84400 w 5581650"/>
                <a:gd name="connsiteY2" fmla="*/ 1512508 h 1753808"/>
                <a:gd name="connsiteX3" fmla="*/ 2965450 w 5581650"/>
                <a:gd name="connsiteY3" fmla="*/ 7886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77328"/>
                <a:gd name="connsiteX1" fmla="*/ 1301750 w 5581650"/>
                <a:gd name="connsiteY1" fmla="*/ 1760159 h 1777328"/>
                <a:gd name="connsiteX2" fmla="*/ 2184400 w 5581650"/>
                <a:gd name="connsiteY2" fmla="*/ 1512508 h 1777328"/>
                <a:gd name="connsiteX3" fmla="*/ 2965450 w 5581650"/>
                <a:gd name="connsiteY3" fmla="*/ 788608 h 1777328"/>
                <a:gd name="connsiteX4" fmla="*/ 4013200 w 5581650"/>
                <a:gd name="connsiteY4" fmla="*/ 58360 h 1777328"/>
                <a:gd name="connsiteX5" fmla="*/ 5581650 w 5581650"/>
                <a:gd name="connsiteY5" fmla="*/ 1208 h 1777328"/>
                <a:gd name="connsiteX0" fmla="*/ 0 w 5568950"/>
                <a:gd name="connsiteY0" fmla="*/ 1785558 h 1785558"/>
                <a:gd name="connsiteX1" fmla="*/ 1289050 w 5568950"/>
                <a:gd name="connsiteY1" fmla="*/ 1760159 h 1785558"/>
                <a:gd name="connsiteX2" fmla="*/ 2171700 w 5568950"/>
                <a:gd name="connsiteY2" fmla="*/ 1512508 h 1785558"/>
                <a:gd name="connsiteX3" fmla="*/ 2952750 w 5568950"/>
                <a:gd name="connsiteY3" fmla="*/ 788608 h 1785558"/>
                <a:gd name="connsiteX4" fmla="*/ 4000500 w 5568950"/>
                <a:gd name="connsiteY4" fmla="*/ 58360 h 1785558"/>
                <a:gd name="connsiteX5" fmla="*/ 5568950 w 5568950"/>
                <a:gd name="connsiteY5" fmla="*/ 1208 h 1785558"/>
                <a:gd name="connsiteX0" fmla="*/ 0 w 5568950"/>
                <a:gd name="connsiteY0" fmla="*/ 1785558 h 1791115"/>
                <a:gd name="connsiteX1" fmla="*/ 1289050 w 5568950"/>
                <a:gd name="connsiteY1" fmla="*/ 1760159 h 1791115"/>
                <a:gd name="connsiteX2" fmla="*/ 2171700 w 5568950"/>
                <a:gd name="connsiteY2" fmla="*/ 1512508 h 1791115"/>
                <a:gd name="connsiteX3" fmla="*/ 2952750 w 5568950"/>
                <a:gd name="connsiteY3" fmla="*/ 788608 h 1791115"/>
                <a:gd name="connsiteX4" fmla="*/ 4000500 w 5568950"/>
                <a:gd name="connsiteY4" fmla="*/ 58360 h 1791115"/>
                <a:gd name="connsiteX5" fmla="*/ 5568950 w 5568950"/>
                <a:gd name="connsiteY5" fmla="*/ 1208 h 1791115"/>
                <a:gd name="connsiteX0" fmla="*/ 0 w 5568950"/>
                <a:gd name="connsiteY0" fmla="*/ 1785558 h 1791115"/>
                <a:gd name="connsiteX1" fmla="*/ 1289050 w 5568950"/>
                <a:gd name="connsiteY1" fmla="*/ 1760159 h 1791115"/>
                <a:gd name="connsiteX2" fmla="*/ 2171700 w 5568950"/>
                <a:gd name="connsiteY2" fmla="*/ 1512508 h 1791115"/>
                <a:gd name="connsiteX3" fmla="*/ 2628900 w 5568950"/>
                <a:gd name="connsiteY3" fmla="*/ 1131510 h 1791115"/>
                <a:gd name="connsiteX4" fmla="*/ 2952750 w 5568950"/>
                <a:gd name="connsiteY4" fmla="*/ 788608 h 1791115"/>
                <a:gd name="connsiteX5" fmla="*/ 4000500 w 5568950"/>
                <a:gd name="connsiteY5" fmla="*/ 58360 h 1791115"/>
                <a:gd name="connsiteX6" fmla="*/ 5568950 w 5568950"/>
                <a:gd name="connsiteY6" fmla="*/ 1208 h 1791115"/>
                <a:gd name="connsiteX0" fmla="*/ 0 w 5568950"/>
                <a:gd name="connsiteY0" fmla="*/ 1784350 h 1789907"/>
                <a:gd name="connsiteX1" fmla="*/ 1289050 w 5568950"/>
                <a:gd name="connsiteY1" fmla="*/ 1758951 h 1789907"/>
                <a:gd name="connsiteX2" fmla="*/ 2171700 w 5568950"/>
                <a:gd name="connsiteY2" fmla="*/ 1511300 h 1789907"/>
                <a:gd name="connsiteX3" fmla="*/ 2628900 w 5568950"/>
                <a:gd name="connsiteY3" fmla="*/ 1130302 h 1789907"/>
                <a:gd name="connsiteX4" fmla="*/ 2952750 w 5568950"/>
                <a:gd name="connsiteY4" fmla="*/ 787400 h 1789907"/>
                <a:gd name="connsiteX5" fmla="*/ 4000500 w 5568950"/>
                <a:gd name="connsiteY5" fmla="*/ 101602 h 1789907"/>
                <a:gd name="connsiteX6" fmla="*/ 5568950 w 5568950"/>
                <a:gd name="connsiteY6" fmla="*/ 0 h 1789907"/>
                <a:gd name="connsiteX0" fmla="*/ 0 w 5568950"/>
                <a:gd name="connsiteY0" fmla="*/ 1784350 h 1789907"/>
                <a:gd name="connsiteX1" fmla="*/ 1289050 w 5568950"/>
                <a:gd name="connsiteY1" fmla="*/ 1758951 h 1789907"/>
                <a:gd name="connsiteX2" fmla="*/ 2171700 w 5568950"/>
                <a:gd name="connsiteY2" fmla="*/ 1511300 h 1789907"/>
                <a:gd name="connsiteX3" fmla="*/ 2628900 w 5568950"/>
                <a:gd name="connsiteY3" fmla="*/ 1130302 h 1789907"/>
                <a:gd name="connsiteX4" fmla="*/ 2952750 w 5568950"/>
                <a:gd name="connsiteY4" fmla="*/ 787400 h 1789907"/>
                <a:gd name="connsiteX5" fmla="*/ 3390900 w 5568950"/>
                <a:gd name="connsiteY5" fmla="*/ 381002 h 1789907"/>
                <a:gd name="connsiteX6" fmla="*/ 4000500 w 5568950"/>
                <a:gd name="connsiteY6" fmla="*/ 101602 h 1789907"/>
                <a:gd name="connsiteX7" fmla="*/ 5568950 w 5568950"/>
                <a:gd name="connsiteY7" fmla="*/ 0 h 1789907"/>
                <a:gd name="connsiteX0" fmla="*/ 0 w 5702300"/>
                <a:gd name="connsiteY0" fmla="*/ 1778000 h 1783557"/>
                <a:gd name="connsiteX1" fmla="*/ 1289050 w 5702300"/>
                <a:gd name="connsiteY1" fmla="*/ 1752601 h 1783557"/>
                <a:gd name="connsiteX2" fmla="*/ 2171700 w 5702300"/>
                <a:gd name="connsiteY2" fmla="*/ 1504950 h 1783557"/>
                <a:gd name="connsiteX3" fmla="*/ 2628900 w 5702300"/>
                <a:gd name="connsiteY3" fmla="*/ 1123952 h 1783557"/>
                <a:gd name="connsiteX4" fmla="*/ 2952750 w 5702300"/>
                <a:gd name="connsiteY4" fmla="*/ 781050 h 1783557"/>
                <a:gd name="connsiteX5" fmla="*/ 3390900 w 5702300"/>
                <a:gd name="connsiteY5" fmla="*/ 374652 h 1783557"/>
                <a:gd name="connsiteX6" fmla="*/ 4000500 w 5702300"/>
                <a:gd name="connsiteY6" fmla="*/ 95252 h 1783557"/>
                <a:gd name="connsiteX7" fmla="*/ 5702300 w 5702300"/>
                <a:gd name="connsiteY7" fmla="*/ 0 h 1783557"/>
                <a:gd name="connsiteX0" fmla="*/ 0 w 5702300"/>
                <a:gd name="connsiteY0" fmla="*/ 1778000 h 1783557"/>
                <a:gd name="connsiteX1" fmla="*/ 1289050 w 5702300"/>
                <a:gd name="connsiteY1" fmla="*/ 1752601 h 1783557"/>
                <a:gd name="connsiteX2" fmla="*/ 2171700 w 5702300"/>
                <a:gd name="connsiteY2" fmla="*/ 1504950 h 1783557"/>
                <a:gd name="connsiteX3" fmla="*/ 2628900 w 5702300"/>
                <a:gd name="connsiteY3" fmla="*/ 1123952 h 1783557"/>
                <a:gd name="connsiteX4" fmla="*/ 2952750 w 5702300"/>
                <a:gd name="connsiteY4" fmla="*/ 781050 h 1783557"/>
                <a:gd name="connsiteX5" fmla="*/ 3390900 w 5702300"/>
                <a:gd name="connsiteY5" fmla="*/ 374652 h 1783557"/>
                <a:gd name="connsiteX6" fmla="*/ 4000500 w 5702300"/>
                <a:gd name="connsiteY6" fmla="*/ 95252 h 1783557"/>
                <a:gd name="connsiteX7" fmla="*/ 5702300 w 5702300"/>
                <a:gd name="connsiteY7" fmla="*/ 0 h 1783557"/>
                <a:gd name="connsiteX0" fmla="*/ 0 w 5702300"/>
                <a:gd name="connsiteY0" fmla="*/ 1778000 h 1783557"/>
                <a:gd name="connsiteX1" fmla="*/ 1289050 w 5702300"/>
                <a:gd name="connsiteY1" fmla="*/ 1752601 h 1783557"/>
                <a:gd name="connsiteX2" fmla="*/ 1746250 w 5702300"/>
                <a:gd name="connsiteY2" fmla="*/ 1682752 h 1783557"/>
                <a:gd name="connsiteX3" fmla="*/ 2171700 w 5702300"/>
                <a:gd name="connsiteY3" fmla="*/ 1504950 h 1783557"/>
                <a:gd name="connsiteX4" fmla="*/ 2628900 w 5702300"/>
                <a:gd name="connsiteY4" fmla="*/ 1123952 h 1783557"/>
                <a:gd name="connsiteX5" fmla="*/ 2952750 w 5702300"/>
                <a:gd name="connsiteY5" fmla="*/ 781050 h 1783557"/>
                <a:gd name="connsiteX6" fmla="*/ 3390900 w 5702300"/>
                <a:gd name="connsiteY6" fmla="*/ 374652 h 1783557"/>
                <a:gd name="connsiteX7" fmla="*/ 4000500 w 5702300"/>
                <a:gd name="connsiteY7" fmla="*/ 95252 h 1783557"/>
                <a:gd name="connsiteX8" fmla="*/ 5702300 w 5702300"/>
                <a:gd name="connsiteY8" fmla="*/ 0 h 17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02300" h="1783557">
                  <a:moveTo>
                    <a:pt x="0" y="1778000"/>
                  </a:moveTo>
                  <a:cubicBezTo>
                    <a:pt x="212725" y="1776942"/>
                    <a:pt x="941917" y="1802343"/>
                    <a:pt x="1289050" y="1752601"/>
                  </a:cubicBezTo>
                  <a:cubicBezTo>
                    <a:pt x="1577975" y="1733551"/>
                    <a:pt x="1599142" y="1724027"/>
                    <a:pt x="1746250" y="1682752"/>
                  </a:cubicBezTo>
                  <a:cubicBezTo>
                    <a:pt x="1893358" y="1641477"/>
                    <a:pt x="2024592" y="1598083"/>
                    <a:pt x="2171700" y="1504950"/>
                  </a:cubicBezTo>
                  <a:cubicBezTo>
                    <a:pt x="2318808" y="1411817"/>
                    <a:pt x="2498725" y="1244602"/>
                    <a:pt x="2628900" y="1123952"/>
                  </a:cubicBezTo>
                  <a:cubicBezTo>
                    <a:pt x="2759075" y="1003302"/>
                    <a:pt x="2825750" y="905933"/>
                    <a:pt x="2952750" y="781050"/>
                  </a:cubicBezTo>
                  <a:cubicBezTo>
                    <a:pt x="3079750" y="656167"/>
                    <a:pt x="3216275" y="488952"/>
                    <a:pt x="3390900" y="374652"/>
                  </a:cubicBezTo>
                  <a:cubicBezTo>
                    <a:pt x="3565525" y="260352"/>
                    <a:pt x="3640667" y="161927"/>
                    <a:pt x="4000500" y="95252"/>
                  </a:cubicBezTo>
                  <a:cubicBezTo>
                    <a:pt x="4441825" y="-27515"/>
                    <a:pt x="5420784" y="7409"/>
                    <a:pt x="5702300" y="0"/>
                  </a:cubicBezTo>
                </a:path>
              </a:pathLst>
            </a:custGeom>
            <a:ln w="57150" cmpd="sng">
              <a:solidFill>
                <a:srgbClr val="C138A5"/>
              </a:solidFill>
            </a:ln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72580" y="5225672"/>
            <a:ext cx="1453595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0" dirty="0" smtClean="0"/>
              <a:t>Likelihood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638201"/>
              </p:ext>
            </p:extLst>
          </p:nvPr>
        </p:nvGraphicFramePr>
        <p:xfrm>
          <a:off x="1815119" y="4942958"/>
          <a:ext cx="6014350" cy="881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4" name="Equation" r:id="rId7" imgW="3111500" imgH="457200" progId="Equation.3">
                  <p:embed/>
                </p:oleObj>
              </mc:Choice>
              <mc:Fallback>
                <p:oleObj name="Equation" r:id="rId7" imgW="3111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15119" y="4942958"/>
                        <a:ext cx="6014350" cy="881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388545" y="5868920"/>
            <a:ext cx="2802016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0" dirty="0" smtClean="0"/>
              <a:t>Wald significance test: </a:t>
            </a:r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270640"/>
              </p:ext>
            </p:extLst>
          </p:nvPr>
        </p:nvGraphicFramePr>
        <p:xfrm>
          <a:off x="3179763" y="5727700"/>
          <a:ext cx="368458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5" name="Equation" r:id="rId9" imgW="1905000" imgH="317500" progId="Equation.3">
                  <p:embed/>
                </p:oleObj>
              </mc:Choice>
              <mc:Fallback>
                <p:oleObj name="Equation" r:id="rId9" imgW="19050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79763" y="5727700"/>
                        <a:ext cx="3684587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15005" y="6325712"/>
            <a:ext cx="7931018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0000FF"/>
                </a:solidFill>
              </a:rPr>
              <a:t>Is data compatible with null hypothesis?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97480" y="1122509"/>
            <a:ext cx="1895699" cy="76944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/>
              <a:t>e</a:t>
            </a:r>
            <a:r>
              <a:rPr lang="en-US" sz="2000" b="0" dirty="0" smtClean="0"/>
              <a:t>ffect of SNP</a:t>
            </a:r>
            <a:r>
              <a:rPr lang="en-US" sz="2000" b="0" dirty="0" smtClean="0">
                <a:latin typeface="Times New Roman"/>
                <a:cs typeface="Times New Roman"/>
              </a:rPr>
              <a:t> </a:t>
            </a:r>
            <a:r>
              <a:rPr lang="en-US" b="0" i="1" dirty="0" err="1" smtClean="0">
                <a:latin typeface="Times New Roman"/>
                <a:cs typeface="Times New Roman"/>
              </a:rPr>
              <a:t>i</a:t>
            </a:r>
            <a:r>
              <a:rPr lang="en-US" sz="2000" b="0" dirty="0" smtClean="0">
                <a:latin typeface="Times New Roman"/>
                <a:cs typeface="Times New Roman"/>
              </a:rPr>
              <a:t> = log </a:t>
            </a:r>
            <a:r>
              <a:rPr lang="en-US" sz="2000" b="0" i="1" dirty="0" err="1" smtClean="0">
                <a:latin typeface="Times New Roman"/>
                <a:cs typeface="Times New Roman"/>
              </a:rPr>
              <a:t>OR</a:t>
            </a:r>
            <a:r>
              <a:rPr lang="en-US" sz="2000" b="0" i="1" baseline="-25000" dirty="0" err="1" smtClean="0">
                <a:latin typeface="Times New Roman"/>
                <a:cs typeface="Times New Roman"/>
              </a:rPr>
              <a:t>i</a:t>
            </a:r>
            <a:endParaRPr lang="en-US" sz="2000" b="0" i="1" baseline="-250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74282" y="2590714"/>
            <a:ext cx="513218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i="1" dirty="0">
                <a:solidFill>
                  <a:srgbClr val="C138A5"/>
                </a:solidFill>
                <a:latin typeface="Times New Roman"/>
                <a:cs typeface="Times New Roman"/>
              </a:rPr>
              <a:t>p</a:t>
            </a:r>
            <a:r>
              <a:rPr lang="en-US" sz="2800" b="0" dirty="0" smtClean="0">
                <a:solidFill>
                  <a:srgbClr val="C138A5"/>
                </a:solidFill>
                <a:latin typeface="Times New Roman"/>
                <a:cs typeface="Times New Roman"/>
              </a:rPr>
              <a:t>(</a:t>
            </a:r>
            <a:r>
              <a:rPr lang="en-US" sz="2800" b="0" i="1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ϕ</a:t>
            </a:r>
            <a:r>
              <a:rPr lang="en-US" sz="2800" b="0" i="1" baseline="-25000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n</a:t>
            </a:r>
            <a:r>
              <a:rPr lang="en-US" sz="2800" b="0" i="1" dirty="0" smtClean="0">
                <a:solidFill>
                  <a:srgbClr val="C138A5"/>
                </a:solidFill>
                <a:latin typeface="Times New Roman"/>
                <a:cs typeface="Times New Roman"/>
              </a:rPr>
              <a:t> </a:t>
            </a:r>
            <a:r>
              <a:rPr lang="en-US" sz="2800" b="0" dirty="0" smtClean="0">
                <a:solidFill>
                  <a:srgbClr val="C138A5"/>
                </a:solidFill>
                <a:latin typeface="Times New Roman"/>
                <a:cs typeface="Times New Roman"/>
              </a:rPr>
              <a:t>= 0 |</a:t>
            </a:r>
            <a:r>
              <a:rPr lang="en-US" sz="2800" b="0" i="1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x</a:t>
            </a:r>
            <a:r>
              <a:rPr lang="en-US" sz="2800" b="0" i="1" baseline="-25000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ni</a:t>
            </a:r>
            <a:r>
              <a:rPr lang="en-US" sz="2800" b="0" i="1" baseline="-25000" dirty="0" smtClean="0">
                <a:solidFill>
                  <a:srgbClr val="C138A5"/>
                </a:solidFill>
                <a:latin typeface="Times New Roman"/>
                <a:cs typeface="Times New Roman"/>
              </a:rPr>
              <a:t>, </a:t>
            </a:r>
            <a:r>
              <a:rPr lang="en-US" sz="2800" b="0" i="1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v</a:t>
            </a:r>
            <a:r>
              <a:rPr lang="en-US" sz="2800" b="0" i="1" baseline="-25000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o</a:t>
            </a:r>
            <a:r>
              <a:rPr lang="en-US" sz="2800" b="0" i="1" dirty="0" err="1">
                <a:solidFill>
                  <a:srgbClr val="C138A5"/>
                </a:solidFill>
                <a:latin typeface="Times New Roman"/>
                <a:cs typeface="Times New Roman"/>
              </a:rPr>
              <a:t>,</a:t>
            </a:r>
            <a:r>
              <a:rPr lang="en-US" sz="2800" b="0" i="1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v</a:t>
            </a:r>
            <a:r>
              <a:rPr lang="en-US" sz="2800" b="0" i="1" baseline="-25000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i</a:t>
            </a:r>
            <a:r>
              <a:rPr lang="en-US" sz="2800" b="0" dirty="0" smtClean="0">
                <a:solidFill>
                  <a:srgbClr val="C138A5"/>
                </a:solidFill>
                <a:latin typeface="Times New Roman"/>
                <a:cs typeface="Times New Roman"/>
              </a:rPr>
              <a:t>) = 1-lf(</a:t>
            </a:r>
            <a:r>
              <a:rPr lang="en-US" sz="2800" b="0" i="1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v</a:t>
            </a:r>
            <a:r>
              <a:rPr lang="en-US" sz="2800" b="0" i="1" baseline="-25000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o</a:t>
            </a:r>
            <a:r>
              <a:rPr lang="en-US" sz="2800" b="0" i="1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+v</a:t>
            </a:r>
            <a:r>
              <a:rPr lang="en-US" sz="2800" b="0" i="1" baseline="-25000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i</a:t>
            </a:r>
            <a:r>
              <a:rPr lang="en-US" sz="2800" b="0" i="1" baseline="-25000" dirty="0" smtClean="0">
                <a:solidFill>
                  <a:srgbClr val="C138A5"/>
                </a:solidFill>
                <a:latin typeface="Times New Roman"/>
                <a:cs typeface="Times New Roman"/>
              </a:rPr>
              <a:t> </a:t>
            </a:r>
            <a:r>
              <a:rPr lang="en-US" sz="2800" b="0" i="1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x</a:t>
            </a:r>
            <a:r>
              <a:rPr lang="en-US" sz="2800" b="0" i="1" baseline="-25000" dirty="0" err="1" smtClean="0">
                <a:solidFill>
                  <a:srgbClr val="C138A5"/>
                </a:solidFill>
                <a:latin typeface="Times New Roman"/>
                <a:cs typeface="Times New Roman"/>
              </a:rPr>
              <a:t>ni</a:t>
            </a:r>
            <a:r>
              <a:rPr lang="en-US" sz="2800" b="0" dirty="0" smtClean="0">
                <a:solidFill>
                  <a:srgbClr val="C138A5"/>
                </a:solidFill>
                <a:latin typeface="Times New Roman"/>
                <a:cs typeface="Times New Roman"/>
              </a:rPr>
              <a:t>)</a:t>
            </a:r>
            <a:endParaRPr lang="en-US" sz="2800" b="0" i="1" dirty="0">
              <a:solidFill>
                <a:srgbClr val="C138A5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595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35" grpId="0"/>
      <p:bldP spid="54" grpId="0"/>
      <p:bldP spid="56" grpId="0"/>
      <p:bldP spid="27" grpId="0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/>
          <p:nvPr/>
        </p:nvCxnSpPr>
        <p:spPr bwMode="auto">
          <a:xfrm flipV="1">
            <a:off x="4226460" y="2337143"/>
            <a:ext cx="1952" cy="4119336"/>
          </a:xfrm>
          <a:prstGeom prst="line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hteck 3"/>
          <p:cNvSpPr/>
          <p:nvPr/>
        </p:nvSpPr>
        <p:spPr>
          <a:xfrm>
            <a:off x="107504" y="73184"/>
            <a:ext cx="8892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dirty="0" err="1" smtClean="0"/>
              <a:t>Classical</a:t>
            </a:r>
            <a:r>
              <a:rPr lang="de-DE" sz="3200" dirty="0" smtClean="0"/>
              <a:t> </a:t>
            </a:r>
            <a:r>
              <a:rPr lang="de-DE" sz="3200" dirty="0" err="1" smtClean="0"/>
              <a:t>hypothesis</a:t>
            </a:r>
            <a:r>
              <a:rPr lang="de-DE" sz="3200" dirty="0" smtClean="0"/>
              <a:t> </a:t>
            </a:r>
            <a:r>
              <a:rPr lang="de-DE" sz="3200" dirty="0" err="1" smtClean="0"/>
              <a:t>tests</a:t>
            </a:r>
            <a:r>
              <a:rPr lang="de-DE" sz="3200" dirty="0" smtClean="0"/>
              <a:t>: </a:t>
            </a:r>
            <a:br>
              <a:rPr lang="de-DE" sz="3200" dirty="0" smtClean="0"/>
            </a:br>
            <a:r>
              <a:rPr lang="de-DE" sz="3200" dirty="0" err="1">
                <a:solidFill>
                  <a:srgbClr val="0000FF"/>
                </a:solidFill>
              </a:rPr>
              <a:t>I</a:t>
            </a:r>
            <a:r>
              <a:rPr lang="de-DE" sz="3200" dirty="0" err="1" smtClean="0">
                <a:solidFill>
                  <a:srgbClr val="0000FF"/>
                </a:solidFill>
              </a:rPr>
              <a:t>s</a:t>
            </a:r>
            <a:r>
              <a:rPr lang="de-DE" sz="3200" dirty="0" smtClean="0">
                <a:solidFill>
                  <a:srgbClr val="0000FF"/>
                </a:solidFill>
              </a:rPr>
              <a:t> </a:t>
            </a:r>
            <a:r>
              <a:rPr lang="de-DE" sz="3200" dirty="0" err="1" smtClean="0">
                <a:solidFill>
                  <a:srgbClr val="0000FF"/>
                </a:solidFill>
              </a:rPr>
              <a:t>data</a:t>
            </a:r>
            <a:r>
              <a:rPr lang="de-DE" sz="3200" dirty="0" smtClean="0">
                <a:solidFill>
                  <a:srgbClr val="0000FF"/>
                </a:solidFill>
              </a:rPr>
              <a:t> </a:t>
            </a:r>
            <a:r>
              <a:rPr lang="de-DE" sz="3200" dirty="0" err="1" smtClean="0">
                <a:solidFill>
                  <a:srgbClr val="0000FF"/>
                </a:solidFill>
              </a:rPr>
              <a:t>compatible</a:t>
            </a:r>
            <a:r>
              <a:rPr lang="de-DE" sz="3200" dirty="0" smtClean="0">
                <a:solidFill>
                  <a:srgbClr val="0000FF"/>
                </a:solidFill>
              </a:rPr>
              <a:t> </a:t>
            </a:r>
            <a:r>
              <a:rPr lang="de-DE" sz="3200" dirty="0" err="1" smtClean="0">
                <a:solidFill>
                  <a:srgbClr val="0000FF"/>
                </a:solidFill>
              </a:rPr>
              <a:t>with</a:t>
            </a:r>
            <a:r>
              <a:rPr lang="de-DE" sz="3200" dirty="0" smtClean="0">
                <a:solidFill>
                  <a:srgbClr val="0000FF"/>
                </a:solidFill>
              </a:rPr>
              <a:t> null </a:t>
            </a:r>
            <a:r>
              <a:rPr lang="de-DE" sz="3200" dirty="0" err="1" smtClean="0">
                <a:solidFill>
                  <a:srgbClr val="0000FF"/>
                </a:solidFill>
              </a:rPr>
              <a:t>hypothesis</a:t>
            </a:r>
            <a:r>
              <a:rPr lang="de-DE" sz="3200" dirty="0" smtClean="0">
                <a:solidFill>
                  <a:srgbClr val="0000FF"/>
                </a:solidFill>
              </a:rPr>
              <a:t>?</a:t>
            </a:r>
            <a:endParaRPr lang="de-DE" sz="3200" dirty="0">
              <a:solidFill>
                <a:srgbClr val="FF0000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 bwMode="auto">
          <a:xfrm flipH="1">
            <a:off x="1284898" y="6277075"/>
            <a:ext cx="6132757" cy="0"/>
          </a:xfrm>
          <a:prstGeom prst="line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342908"/>
              </p:ext>
            </p:extLst>
          </p:nvPr>
        </p:nvGraphicFramePr>
        <p:xfrm>
          <a:off x="7494778" y="5976370"/>
          <a:ext cx="392484" cy="609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3" name="Equation" r:id="rId3" imgW="139700" imgH="215900" progId="Equation.3">
                  <p:embed/>
                </p:oleObj>
              </mc:Choice>
              <mc:Fallback>
                <p:oleObj name="Equation" r:id="rId3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94778" y="5976370"/>
                        <a:ext cx="392484" cy="609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TextBox 115"/>
          <p:cNvSpPr txBox="1"/>
          <p:nvPr/>
        </p:nvSpPr>
        <p:spPr>
          <a:xfrm>
            <a:off x="7085824" y="5469901"/>
            <a:ext cx="1217681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0" dirty="0" smtClean="0"/>
              <a:t>effect strength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flipH="1" flipV="1">
            <a:off x="4222604" y="2681327"/>
            <a:ext cx="4286" cy="3580178"/>
          </a:xfrm>
          <a:prstGeom prst="line">
            <a:avLst/>
          </a:prstGeom>
          <a:solidFill>
            <a:srgbClr val="FFFF66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4175099" y="1622550"/>
            <a:ext cx="2079214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0" dirty="0" smtClean="0">
                <a:solidFill>
                  <a:srgbClr val="0000FF"/>
                </a:solidFill>
              </a:rPr>
              <a:t>Null-hypothesis (no effect)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4333191" y="2488734"/>
            <a:ext cx="512302" cy="405538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Freeform 19"/>
          <p:cNvSpPr/>
          <p:nvPr/>
        </p:nvSpPr>
        <p:spPr>
          <a:xfrm>
            <a:off x="3471818" y="5695826"/>
            <a:ext cx="2897693" cy="584892"/>
          </a:xfrm>
          <a:custGeom>
            <a:avLst/>
            <a:gdLst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591921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0" fmla="*/ 0 w 5475194"/>
              <a:gd name="connsiteY0" fmla="*/ 709311 h 723082"/>
              <a:gd name="connsiteX1" fmla="*/ 896523 w 5475194"/>
              <a:gd name="connsiteY1" fmla="*/ 709311 h 723082"/>
              <a:gd name="connsiteX2" fmla="*/ 1686317 w 5475194"/>
              <a:gd name="connsiteY2" fmla="*/ 581249 h 723082"/>
              <a:gd name="connsiteX3" fmla="*/ 2294672 w 5475194"/>
              <a:gd name="connsiteY3" fmla="*/ 250421 h 723082"/>
              <a:gd name="connsiteX4" fmla="*/ 2561494 w 5475194"/>
              <a:gd name="connsiteY4" fmla="*/ 69000 h 723082"/>
              <a:gd name="connsiteX5" fmla="*/ 2849662 w 5475194"/>
              <a:gd name="connsiteY5" fmla="*/ 15641 h 723082"/>
              <a:gd name="connsiteX6" fmla="*/ 2956391 w 5475194"/>
              <a:gd name="connsiteY6" fmla="*/ 15641 h 723082"/>
              <a:gd name="connsiteX7" fmla="*/ 3351288 w 5475194"/>
              <a:gd name="connsiteY7" fmla="*/ 197062 h 723082"/>
              <a:gd name="connsiteX8" fmla="*/ 3746185 w 5475194"/>
              <a:gd name="connsiteY8" fmla="*/ 431843 h 723082"/>
              <a:gd name="connsiteX9" fmla="*/ 4173101 w 5475194"/>
              <a:gd name="connsiteY9" fmla="*/ 634608 h 723082"/>
              <a:gd name="connsiteX10" fmla="*/ 4674727 w 5475194"/>
              <a:gd name="connsiteY10" fmla="*/ 698639 h 723082"/>
              <a:gd name="connsiteX11" fmla="*/ 5475194 w 5475194"/>
              <a:gd name="connsiteY11" fmla="*/ 719983 h 723082"/>
              <a:gd name="connsiteX0" fmla="*/ 0 w 5870091"/>
              <a:gd name="connsiteY0" fmla="*/ 709311 h 723082"/>
              <a:gd name="connsiteX1" fmla="*/ 896523 w 5870091"/>
              <a:gd name="connsiteY1" fmla="*/ 709311 h 723082"/>
              <a:gd name="connsiteX2" fmla="*/ 1686317 w 5870091"/>
              <a:gd name="connsiteY2" fmla="*/ 581249 h 723082"/>
              <a:gd name="connsiteX3" fmla="*/ 2294672 w 5870091"/>
              <a:gd name="connsiteY3" fmla="*/ 250421 h 723082"/>
              <a:gd name="connsiteX4" fmla="*/ 2561494 w 5870091"/>
              <a:gd name="connsiteY4" fmla="*/ 69000 h 723082"/>
              <a:gd name="connsiteX5" fmla="*/ 2849662 w 5870091"/>
              <a:gd name="connsiteY5" fmla="*/ 15641 h 723082"/>
              <a:gd name="connsiteX6" fmla="*/ 2956391 w 5870091"/>
              <a:gd name="connsiteY6" fmla="*/ 15641 h 723082"/>
              <a:gd name="connsiteX7" fmla="*/ 3351288 w 5870091"/>
              <a:gd name="connsiteY7" fmla="*/ 197062 h 723082"/>
              <a:gd name="connsiteX8" fmla="*/ 3746185 w 5870091"/>
              <a:gd name="connsiteY8" fmla="*/ 431843 h 723082"/>
              <a:gd name="connsiteX9" fmla="*/ 4173101 w 5870091"/>
              <a:gd name="connsiteY9" fmla="*/ 634608 h 723082"/>
              <a:gd name="connsiteX10" fmla="*/ 4674727 w 5870091"/>
              <a:gd name="connsiteY10" fmla="*/ 698639 h 723082"/>
              <a:gd name="connsiteX11" fmla="*/ 5870091 w 5870091"/>
              <a:gd name="connsiteY11" fmla="*/ 719983 h 723082"/>
              <a:gd name="connsiteX0" fmla="*/ 0 w 5870091"/>
              <a:gd name="connsiteY0" fmla="*/ 709311 h 735046"/>
              <a:gd name="connsiteX1" fmla="*/ 896523 w 5870091"/>
              <a:gd name="connsiteY1" fmla="*/ 709311 h 735046"/>
              <a:gd name="connsiteX2" fmla="*/ 1686317 w 5870091"/>
              <a:gd name="connsiteY2" fmla="*/ 581249 h 735046"/>
              <a:gd name="connsiteX3" fmla="*/ 2294672 w 5870091"/>
              <a:gd name="connsiteY3" fmla="*/ 250421 h 735046"/>
              <a:gd name="connsiteX4" fmla="*/ 2561494 w 5870091"/>
              <a:gd name="connsiteY4" fmla="*/ 69000 h 735046"/>
              <a:gd name="connsiteX5" fmla="*/ 2849662 w 5870091"/>
              <a:gd name="connsiteY5" fmla="*/ 15641 h 735046"/>
              <a:gd name="connsiteX6" fmla="*/ 2956391 w 5870091"/>
              <a:gd name="connsiteY6" fmla="*/ 15641 h 735046"/>
              <a:gd name="connsiteX7" fmla="*/ 3351288 w 5870091"/>
              <a:gd name="connsiteY7" fmla="*/ 197062 h 735046"/>
              <a:gd name="connsiteX8" fmla="*/ 3746185 w 5870091"/>
              <a:gd name="connsiteY8" fmla="*/ 431843 h 735046"/>
              <a:gd name="connsiteX9" fmla="*/ 4173101 w 5870091"/>
              <a:gd name="connsiteY9" fmla="*/ 634608 h 735046"/>
              <a:gd name="connsiteX10" fmla="*/ 4674727 w 5870091"/>
              <a:gd name="connsiteY10" fmla="*/ 730655 h 735046"/>
              <a:gd name="connsiteX11" fmla="*/ 5870091 w 5870091"/>
              <a:gd name="connsiteY11" fmla="*/ 719983 h 735046"/>
              <a:gd name="connsiteX0" fmla="*/ 0 w 5966147"/>
              <a:gd name="connsiteY0" fmla="*/ 709311 h 735046"/>
              <a:gd name="connsiteX1" fmla="*/ 896523 w 5966147"/>
              <a:gd name="connsiteY1" fmla="*/ 709311 h 735046"/>
              <a:gd name="connsiteX2" fmla="*/ 1686317 w 5966147"/>
              <a:gd name="connsiteY2" fmla="*/ 581249 h 735046"/>
              <a:gd name="connsiteX3" fmla="*/ 2294672 w 5966147"/>
              <a:gd name="connsiteY3" fmla="*/ 250421 h 735046"/>
              <a:gd name="connsiteX4" fmla="*/ 2561494 w 5966147"/>
              <a:gd name="connsiteY4" fmla="*/ 69000 h 735046"/>
              <a:gd name="connsiteX5" fmla="*/ 2849662 w 5966147"/>
              <a:gd name="connsiteY5" fmla="*/ 15641 h 735046"/>
              <a:gd name="connsiteX6" fmla="*/ 2956391 w 5966147"/>
              <a:gd name="connsiteY6" fmla="*/ 15641 h 735046"/>
              <a:gd name="connsiteX7" fmla="*/ 3351288 w 5966147"/>
              <a:gd name="connsiteY7" fmla="*/ 197062 h 735046"/>
              <a:gd name="connsiteX8" fmla="*/ 3746185 w 5966147"/>
              <a:gd name="connsiteY8" fmla="*/ 431843 h 735046"/>
              <a:gd name="connsiteX9" fmla="*/ 4173101 w 5966147"/>
              <a:gd name="connsiteY9" fmla="*/ 634608 h 735046"/>
              <a:gd name="connsiteX10" fmla="*/ 4674727 w 5966147"/>
              <a:gd name="connsiteY10" fmla="*/ 730655 h 735046"/>
              <a:gd name="connsiteX11" fmla="*/ 5966147 w 5966147"/>
              <a:gd name="connsiteY11" fmla="*/ 719983 h 735046"/>
              <a:gd name="connsiteX0" fmla="*/ 0 w 5966147"/>
              <a:gd name="connsiteY0" fmla="*/ 710321 h 736056"/>
              <a:gd name="connsiteX1" fmla="*/ 896523 w 5966147"/>
              <a:gd name="connsiteY1" fmla="*/ 710321 h 736056"/>
              <a:gd name="connsiteX2" fmla="*/ 1686317 w 5966147"/>
              <a:gd name="connsiteY2" fmla="*/ 582259 h 736056"/>
              <a:gd name="connsiteX3" fmla="*/ 2294672 w 5966147"/>
              <a:gd name="connsiteY3" fmla="*/ 251431 h 736056"/>
              <a:gd name="connsiteX4" fmla="*/ 2572166 w 5966147"/>
              <a:gd name="connsiteY4" fmla="*/ 91354 h 736056"/>
              <a:gd name="connsiteX5" fmla="*/ 2849662 w 5966147"/>
              <a:gd name="connsiteY5" fmla="*/ 16651 h 736056"/>
              <a:gd name="connsiteX6" fmla="*/ 2956391 w 5966147"/>
              <a:gd name="connsiteY6" fmla="*/ 16651 h 736056"/>
              <a:gd name="connsiteX7" fmla="*/ 3351288 w 5966147"/>
              <a:gd name="connsiteY7" fmla="*/ 198072 h 736056"/>
              <a:gd name="connsiteX8" fmla="*/ 3746185 w 5966147"/>
              <a:gd name="connsiteY8" fmla="*/ 432853 h 736056"/>
              <a:gd name="connsiteX9" fmla="*/ 4173101 w 5966147"/>
              <a:gd name="connsiteY9" fmla="*/ 635618 h 736056"/>
              <a:gd name="connsiteX10" fmla="*/ 4674727 w 5966147"/>
              <a:gd name="connsiteY10" fmla="*/ 731665 h 736056"/>
              <a:gd name="connsiteX11" fmla="*/ 5966147 w 5966147"/>
              <a:gd name="connsiteY11" fmla="*/ 720993 h 736056"/>
              <a:gd name="connsiteX0" fmla="*/ 0 w 5966147"/>
              <a:gd name="connsiteY0" fmla="*/ 695987 h 721722"/>
              <a:gd name="connsiteX1" fmla="*/ 896523 w 5966147"/>
              <a:gd name="connsiteY1" fmla="*/ 695987 h 721722"/>
              <a:gd name="connsiteX2" fmla="*/ 1686317 w 5966147"/>
              <a:gd name="connsiteY2" fmla="*/ 567925 h 721722"/>
              <a:gd name="connsiteX3" fmla="*/ 2294672 w 5966147"/>
              <a:gd name="connsiteY3" fmla="*/ 237097 h 721722"/>
              <a:gd name="connsiteX4" fmla="*/ 2572166 w 5966147"/>
              <a:gd name="connsiteY4" fmla="*/ 77020 h 721722"/>
              <a:gd name="connsiteX5" fmla="*/ 2849662 w 5966147"/>
              <a:gd name="connsiteY5" fmla="*/ 2317 h 721722"/>
              <a:gd name="connsiteX6" fmla="*/ 3073793 w 5966147"/>
              <a:gd name="connsiteY6" fmla="*/ 34332 h 721722"/>
              <a:gd name="connsiteX7" fmla="*/ 3351288 w 5966147"/>
              <a:gd name="connsiteY7" fmla="*/ 183738 h 721722"/>
              <a:gd name="connsiteX8" fmla="*/ 3746185 w 5966147"/>
              <a:gd name="connsiteY8" fmla="*/ 418519 h 721722"/>
              <a:gd name="connsiteX9" fmla="*/ 4173101 w 5966147"/>
              <a:gd name="connsiteY9" fmla="*/ 621284 h 721722"/>
              <a:gd name="connsiteX10" fmla="*/ 4674727 w 5966147"/>
              <a:gd name="connsiteY10" fmla="*/ 717331 h 721722"/>
              <a:gd name="connsiteX11" fmla="*/ 5966147 w 5966147"/>
              <a:gd name="connsiteY11" fmla="*/ 706659 h 721722"/>
              <a:gd name="connsiteX0" fmla="*/ 0 w 5966147"/>
              <a:gd name="connsiteY0" fmla="*/ 744024 h 747754"/>
              <a:gd name="connsiteX1" fmla="*/ 896523 w 5966147"/>
              <a:gd name="connsiteY1" fmla="*/ 695987 h 747754"/>
              <a:gd name="connsiteX2" fmla="*/ 1686317 w 5966147"/>
              <a:gd name="connsiteY2" fmla="*/ 567925 h 747754"/>
              <a:gd name="connsiteX3" fmla="*/ 2294672 w 5966147"/>
              <a:gd name="connsiteY3" fmla="*/ 237097 h 747754"/>
              <a:gd name="connsiteX4" fmla="*/ 2572166 w 5966147"/>
              <a:gd name="connsiteY4" fmla="*/ 77020 h 747754"/>
              <a:gd name="connsiteX5" fmla="*/ 2849662 w 5966147"/>
              <a:gd name="connsiteY5" fmla="*/ 2317 h 747754"/>
              <a:gd name="connsiteX6" fmla="*/ 3073793 w 5966147"/>
              <a:gd name="connsiteY6" fmla="*/ 34332 h 747754"/>
              <a:gd name="connsiteX7" fmla="*/ 3351288 w 5966147"/>
              <a:gd name="connsiteY7" fmla="*/ 183738 h 747754"/>
              <a:gd name="connsiteX8" fmla="*/ 3746185 w 5966147"/>
              <a:gd name="connsiteY8" fmla="*/ 418519 h 747754"/>
              <a:gd name="connsiteX9" fmla="*/ 4173101 w 5966147"/>
              <a:gd name="connsiteY9" fmla="*/ 621284 h 747754"/>
              <a:gd name="connsiteX10" fmla="*/ 4674727 w 5966147"/>
              <a:gd name="connsiteY10" fmla="*/ 717331 h 747754"/>
              <a:gd name="connsiteX11" fmla="*/ 5966147 w 5966147"/>
              <a:gd name="connsiteY11" fmla="*/ 706659 h 747754"/>
              <a:gd name="connsiteX0" fmla="*/ 0 w 5983631"/>
              <a:gd name="connsiteY0" fmla="*/ 744024 h 747754"/>
              <a:gd name="connsiteX1" fmla="*/ 896523 w 5983631"/>
              <a:gd name="connsiteY1" fmla="*/ 695987 h 747754"/>
              <a:gd name="connsiteX2" fmla="*/ 1686317 w 5983631"/>
              <a:gd name="connsiteY2" fmla="*/ 567925 h 747754"/>
              <a:gd name="connsiteX3" fmla="*/ 2294672 w 5983631"/>
              <a:gd name="connsiteY3" fmla="*/ 237097 h 747754"/>
              <a:gd name="connsiteX4" fmla="*/ 2572166 w 5983631"/>
              <a:gd name="connsiteY4" fmla="*/ 77020 h 747754"/>
              <a:gd name="connsiteX5" fmla="*/ 2849662 w 5983631"/>
              <a:gd name="connsiteY5" fmla="*/ 2317 h 747754"/>
              <a:gd name="connsiteX6" fmla="*/ 3073793 w 5983631"/>
              <a:gd name="connsiteY6" fmla="*/ 34332 h 747754"/>
              <a:gd name="connsiteX7" fmla="*/ 3351288 w 5983631"/>
              <a:gd name="connsiteY7" fmla="*/ 183738 h 747754"/>
              <a:gd name="connsiteX8" fmla="*/ 3746185 w 5983631"/>
              <a:gd name="connsiteY8" fmla="*/ 418519 h 747754"/>
              <a:gd name="connsiteX9" fmla="*/ 4173101 w 5983631"/>
              <a:gd name="connsiteY9" fmla="*/ 621284 h 747754"/>
              <a:gd name="connsiteX10" fmla="*/ 4674727 w 5983631"/>
              <a:gd name="connsiteY10" fmla="*/ 717331 h 747754"/>
              <a:gd name="connsiteX11" fmla="*/ 5983631 w 5983631"/>
              <a:gd name="connsiteY11" fmla="*/ 744544 h 74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83631" h="747754">
                <a:moveTo>
                  <a:pt x="0" y="744024"/>
                </a:moveTo>
                <a:cubicBezTo>
                  <a:pt x="307735" y="759142"/>
                  <a:pt x="615470" y="725337"/>
                  <a:pt x="896523" y="695987"/>
                </a:cubicBezTo>
                <a:cubicBezTo>
                  <a:pt x="1177576" y="666637"/>
                  <a:pt x="1453292" y="644407"/>
                  <a:pt x="1686317" y="567925"/>
                </a:cubicBezTo>
                <a:cubicBezTo>
                  <a:pt x="1919342" y="491443"/>
                  <a:pt x="2147031" y="318914"/>
                  <a:pt x="2294672" y="237097"/>
                </a:cubicBezTo>
                <a:cubicBezTo>
                  <a:pt x="2442313" y="155280"/>
                  <a:pt x="2479668" y="116150"/>
                  <a:pt x="2572166" y="77020"/>
                </a:cubicBezTo>
                <a:cubicBezTo>
                  <a:pt x="2664664" y="37890"/>
                  <a:pt x="2766057" y="9432"/>
                  <a:pt x="2849662" y="2317"/>
                </a:cubicBezTo>
                <a:cubicBezTo>
                  <a:pt x="2933267" y="-4798"/>
                  <a:pt x="2990189" y="4095"/>
                  <a:pt x="3073793" y="34332"/>
                </a:cubicBezTo>
                <a:cubicBezTo>
                  <a:pt x="3157397" y="64569"/>
                  <a:pt x="3239223" y="119707"/>
                  <a:pt x="3351288" y="183738"/>
                </a:cubicBezTo>
                <a:cubicBezTo>
                  <a:pt x="3463353" y="247769"/>
                  <a:pt x="3609216" y="345595"/>
                  <a:pt x="3746185" y="418519"/>
                </a:cubicBezTo>
                <a:cubicBezTo>
                  <a:pt x="3883154" y="491443"/>
                  <a:pt x="4018344" y="571482"/>
                  <a:pt x="4173101" y="621284"/>
                </a:cubicBezTo>
                <a:cubicBezTo>
                  <a:pt x="4327858" y="671086"/>
                  <a:pt x="4375886" y="703102"/>
                  <a:pt x="4674727" y="717331"/>
                </a:cubicBezTo>
                <a:cubicBezTo>
                  <a:pt x="4973568" y="731560"/>
                  <a:pt x="5983631" y="744544"/>
                  <a:pt x="5983631" y="744544"/>
                </a:cubicBezTo>
              </a:path>
            </a:pathLst>
          </a:custGeom>
          <a:ln w="57150" cmpd="sng">
            <a:solidFill>
              <a:srgbClr val="3486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485443"/>
              </p:ext>
            </p:extLst>
          </p:nvPr>
        </p:nvGraphicFramePr>
        <p:xfrm>
          <a:off x="5220815" y="5348288"/>
          <a:ext cx="10064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4" name="Equation" r:id="rId5" imgW="520700" imgH="215900" progId="Equation.3">
                  <p:embed/>
                </p:oleObj>
              </mc:Choice>
              <mc:Fallback>
                <p:oleObj name="Equation" r:id="rId5" imgW="520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0815" y="5348288"/>
                        <a:ext cx="10064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 bwMode="auto">
          <a:xfrm flipH="1" flipV="1">
            <a:off x="4873906" y="5688320"/>
            <a:ext cx="10854" cy="575338"/>
          </a:xfrm>
          <a:prstGeom prst="line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 flipH="1" flipV="1">
            <a:off x="4439704" y="6024836"/>
            <a:ext cx="434630" cy="422"/>
          </a:xfrm>
          <a:prstGeom prst="line">
            <a:avLst/>
          </a:prstGeom>
          <a:solidFill>
            <a:srgbClr val="FFFF66"/>
          </a:solidFill>
          <a:ln w="28575" cap="flat" cmpd="sng" algn="ctr">
            <a:solidFill>
              <a:srgbClr val="3486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4812285" y="5855298"/>
            <a:ext cx="886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0" dirty="0" smtClean="0">
                <a:solidFill>
                  <a:srgbClr val="348600"/>
                </a:solidFill>
                <a:latin typeface="Times New Roman"/>
                <a:cs typeface="Times New Roman"/>
              </a:rPr>
              <a:t>σ</a:t>
            </a:r>
            <a:r>
              <a:rPr lang="en-US" b="0" baseline="30000" dirty="0" smtClean="0">
                <a:solidFill>
                  <a:srgbClr val="348600"/>
                </a:solidFill>
                <a:latin typeface="Times New Roman"/>
                <a:cs typeface="Times New Roman"/>
              </a:rPr>
              <a:t>2</a:t>
            </a:r>
            <a:r>
              <a:rPr lang="en-US" b="0" baseline="-25000" dirty="0" smtClean="0">
                <a:solidFill>
                  <a:srgbClr val="348600"/>
                </a:solidFill>
                <a:latin typeface="Times New Roman"/>
                <a:cs typeface="Times New Roman"/>
              </a:rPr>
              <a:t>Lik</a:t>
            </a:r>
            <a:endParaRPr lang="en-US" b="0" dirty="0" smtClean="0">
              <a:solidFill>
                <a:srgbClr val="3486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13456"/>
              </p:ext>
            </p:extLst>
          </p:nvPr>
        </p:nvGraphicFramePr>
        <p:xfrm>
          <a:off x="868834" y="4881315"/>
          <a:ext cx="3095625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5" name="Equation" r:id="rId7" imgW="1600200" imgH="520700" progId="Equation.3">
                  <p:embed/>
                </p:oleObj>
              </mc:Choice>
              <mc:Fallback>
                <p:oleObj name="Equation" r:id="rId7" imgW="16002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8834" y="4881315"/>
                        <a:ext cx="3095625" cy="1001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780420"/>
              </p:ext>
            </p:extLst>
          </p:nvPr>
        </p:nvGraphicFramePr>
        <p:xfrm>
          <a:off x="4691694" y="6203765"/>
          <a:ext cx="666100" cy="570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6" name="Equation" r:id="rId9" imgW="279400" imgH="241300" progId="Equation.3">
                  <p:embed/>
                </p:oleObj>
              </mc:Choice>
              <mc:Fallback>
                <p:oleObj name="Equation" r:id="rId9" imgW="279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91694" y="6203765"/>
                        <a:ext cx="666100" cy="570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029814" y="5074116"/>
            <a:ext cx="1453595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0" dirty="0" smtClean="0">
                <a:solidFill>
                  <a:srgbClr val="348600"/>
                </a:solidFill>
              </a:rPr>
              <a:t>Likelihood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5017487" y="5556901"/>
            <a:ext cx="220702" cy="214516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6102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3471818" y="5684970"/>
            <a:ext cx="2897693" cy="584892"/>
          </a:xfrm>
          <a:custGeom>
            <a:avLst/>
            <a:gdLst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591921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0" fmla="*/ 0 w 5475194"/>
              <a:gd name="connsiteY0" fmla="*/ 709311 h 723082"/>
              <a:gd name="connsiteX1" fmla="*/ 896523 w 5475194"/>
              <a:gd name="connsiteY1" fmla="*/ 709311 h 723082"/>
              <a:gd name="connsiteX2" fmla="*/ 1686317 w 5475194"/>
              <a:gd name="connsiteY2" fmla="*/ 581249 h 723082"/>
              <a:gd name="connsiteX3" fmla="*/ 2294672 w 5475194"/>
              <a:gd name="connsiteY3" fmla="*/ 250421 h 723082"/>
              <a:gd name="connsiteX4" fmla="*/ 2561494 w 5475194"/>
              <a:gd name="connsiteY4" fmla="*/ 69000 h 723082"/>
              <a:gd name="connsiteX5" fmla="*/ 2849662 w 5475194"/>
              <a:gd name="connsiteY5" fmla="*/ 15641 h 723082"/>
              <a:gd name="connsiteX6" fmla="*/ 2956391 w 5475194"/>
              <a:gd name="connsiteY6" fmla="*/ 15641 h 723082"/>
              <a:gd name="connsiteX7" fmla="*/ 3351288 w 5475194"/>
              <a:gd name="connsiteY7" fmla="*/ 197062 h 723082"/>
              <a:gd name="connsiteX8" fmla="*/ 3746185 w 5475194"/>
              <a:gd name="connsiteY8" fmla="*/ 431843 h 723082"/>
              <a:gd name="connsiteX9" fmla="*/ 4173101 w 5475194"/>
              <a:gd name="connsiteY9" fmla="*/ 634608 h 723082"/>
              <a:gd name="connsiteX10" fmla="*/ 4674727 w 5475194"/>
              <a:gd name="connsiteY10" fmla="*/ 698639 h 723082"/>
              <a:gd name="connsiteX11" fmla="*/ 5475194 w 5475194"/>
              <a:gd name="connsiteY11" fmla="*/ 719983 h 723082"/>
              <a:gd name="connsiteX0" fmla="*/ 0 w 5870091"/>
              <a:gd name="connsiteY0" fmla="*/ 709311 h 723082"/>
              <a:gd name="connsiteX1" fmla="*/ 896523 w 5870091"/>
              <a:gd name="connsiteY1" fmla="*/ 709311 h 723082"/>
              <a:gd name="connsiteX2" fmla="*/ 1686317 w 5870091"/>
              <a:gd name="connsiteY2" fmla="*/ 581249 h 723082"/>
              <a:gd name="connsiteX3" fmla="*/ 2294672 w 5870091"/>
              <a:gd name="connsiteY3" fmla="*/ 250421 h 723082"/>
              <a:gd name="connsiteX4" fmla="*/ 2561494 w 5870091"/>
              <a:gd name="connsiteY4" fmla="*/ 69000 h 723082"/>
              <a:gd name="connsiteX5" fmla="*/ 2849662 w 5870091"/>
              <a:gd name="connsiteY5" fmla="*/ 15641 h 723082"/>
              <a:gd name="connsiteX6" fmla="*/ 2956391 w 5870091"/>
              <a:gd name="connsiteY6" fmla="*/ 15641 h 723082"/>
              <a:gd name="connsiteX7" fmla="*/ 3351288 w 5870091"/>
              <a:gd name="connsiteY7" fmla="*/ 197062 h 723082"/>
              <a:gd name="connsiteX8" fmla="*/ 3746185 w 5870091"/>
              <a:gd name="connsiteY8" fmla="*/ 431843 h 723082"/>
              <a:gd name="connsiteX9" fmla="*/ 4173101 w 5870091"/>
              <a:gd name="connsiteY9" fmla="*/ 634608 h 723082"/>
              <a:gd name="connsiteX10" fmla="*/ 4674727 w 5870091"/>
              <a:gd name="connsiteY10" fmla="*/ 698639 h 723082"/>
              <a:gd name="connsiteX11" fmla="*/ 5870091 w 5870091"/>
              <a:gd name="connsiteY11" fmla="*/ 719983 h 723082"/>
              <a:gd name="connsiteX0" fmla="*/ 0 w 5870091"/>
              <a:gd name="connsiteY0" fmla="*/ 709311 h 735046"/>
              <a:gd name="connsiteX1" fmla="*/ 896523 w 5870091"/>
              <a:gd name="connsiteY1" fmla="*/ 709311 h 735046"/>
              <a:gd name="connsiteX2" fmla="*/ 1686317 w 5870091"/>
              <a:gd name="connsiteY2" fmla="*/ 581249 h 735046"/>
              <a:gd name="connsiteX3" fmla="*/ 2294672 w 5870091"/>
              <a:gd name="connsiteY3" fmla="*/ 250421 h 735046"/>
              <a:gd name="connsiteX4" fmla="*/ 2561494 w 5870091"/>
              <a:gd name="connsiteY4" fmla="*/ 69000 h 735046"/>
              <a:gd name="connsiteX5" fmla="*/ 2849662 w 5870091"/>
              <a:gd name="connsiteY5" fmla="*/ 15641 h 735046"/>
              <a:gd name="connsiteX6" fmla="*/ 2956391 w 5870091"/>
              <a:gd name="connsiteY6" fmla="*/ 15641 h 735046"/>
              <a:gd name="connsiteX7" fmla="*/ 3351288 w 5870091"/>
              <a:gd name="connsiteY7" fmla="*/ 197062 h 735046"/>
              <a:gd name="connsiteX8" fmla="*/ 3746185 w 5870091"/>
              <a:gd name="connsiteY8" fmla="*/ 431843 h 735046"/>
              <a:gd name="connsiteX9" fmla="*/ 4173101 w 5870091"/>
              <a:gd name="connsiteY9" fmla="*/ 634608 h 735046"/>
              <a:gd name="connsiteX10" fmla="*/ 4674727 w 5870091"/>
              <a:gd name="connsiteY10" fmla="*/ 730655 h 735046"/>
              <a:gd name="connsiteX11" fmla="*/ 5870091 w 5870091"/>
              <a:gd name="connsiteY11" fmla="*/ 719983 h 735046"/>
              <a:gd name="connsiteX0" fmla="*/ 0 w 5966147"/>
              <a:gd name="connsiteY0" fmla="*/ 709311 h 735046"/>
              <a:gd name="connsiteX1" fmla="*/ 896523 w 5966147"/>
              <a:gd name="connsiteY1" fmla="*/ 709311 h 735046"/>
              <a:gd name="connsiteX2" fmla="*/ 1686317 w 5966147"/>
              <a:gd name="connsiteY2" fmla="*/ 581249 h 735046"/>
              <a:gd name="connsiteX3" fmla="*/ 2294672 w 5966147"/>
              <a:gd name="connsiteY3" fmla="*/ 250421 h 735046"/>
              <a:gd name="connsiteX4" fmla="*/ 2561494 w 5966147"/>
              <a:gd name="connsiteY4" fmla="*/ 69000 h 735046"/>
              <a:gd name="connsiteX5" fmla="*/ 2849662 w 5966147"/>
              <a:gd name="connsiteY5" fmla="*/ 15641 h 735046"/>
              <a:gd name="connsiteX6" fmla="*/ 2956391 w 5966147"/>
              <a:gd name="connsiteY6" fmla="*/ 15641 h 735046"/>
              <a:gd name="connsiteX7" fmla="*/ 3351288 w 5966147"/>
              <a:gd name="connsiteY7" fmla="*/ 197062 h 735046"/>
              <a:gd name="connsiteX8" fmla="*/ 3746185 w 5966147"/>
              <a:gd name="connsiteY8" fmla="*/ 431843 h 735046"/>
              <a:gd name="connsiteX9" fmla="*/ 4173101 w 5966147"/>
              <a:gd name="connsiteY9" fmla="*/ 634608 h 735046"/>
              <a:gd name="connsiteX10" fmla="*/ 4674727 w 5966147"/>
              <a:gd name="connsiteY10" fmla="*/ 730655 h 735046"/>
              <a:gd name="connsiteX11" fmla="*/ 5966147 w 5966147"/>
              <a:gd name="connsiteY11" fmla="*/ 719983 h 735046"/>
              <a:gd name="connsiteX0" fmla="*/ 0 w 5966147"/>
              <a:gd name="connsiteY0" fmla="*/ 710321 h 736056"/>
              <a:gd name="connsiteX1" fmla="*/ 896523 w 5966147"/>
              <a:gd name="connsiteY1" fmla="*/ 710321 h 736056"/>
              <a:gd name="connsiteX2" fmla="*/ 1686317 w 5966147"/>
              <a:gd name="connsiteY2" fmla="*/ 582259 h 736056"/>
              <a:gd name="connsiteX3" fmla="*/ 2294672 w 5966147"/>
              <a:gd name="connsiteY3" fmla="*/ 251431 h 736056"/>
              <a:gd name="connsiteX4" fmla="*/ 2572166 w 5966147"/>
              <a:gd name="connsiteY4" fmla="*/ 91354 h 736056"/>
              <a:gd name="connsiteX5" fmla="*/ 2849662 w 5966147"/>
              <a:gd name="connsiteY5" fmla="*/ 16651 h 736056"/>
              <a:gd name="connsiteX6" fmla="*/ 2956391 w 5966147"/>
              <a:gd name="connsiteY6" fmla="*/ 16651 h 736056"/>
              <a:gd name="connsiteX7" fmla="*/ 3351288 w 5966147"/>
              <a:gd name="connsiteY7" fmla="*/ 198072 h 736056"/>
              <a:gd name="connsiteX8" fmla="*/ 3746185 w 5966147"/>
              <a:gd name="connsiteY8" fmla="*/ 432853 h 736056"/>
              <a:gd name="connsiteX9" fmla="*/ 4173101 w 5966147"/>
              <a:gd name="connsiteY9" fmla="*/ 635618 h 736056"/>
              <a:gd name="connsiteX10" fmla="*/ 4674727 w 5966147"/>
              <a:gd name="connsiteY10" fmla="*/ 731665 h 736056"/>
              <a:gd name="connsiteX11" fmla="*/ 5966147 w 5966147"/>
              <a:gd name="connsiteY11" fmla="*/ 720993 h 736056"/>
              <a:gd name="connsiteX0" fmla="*/ 0 w 5966147"/>
              <a:gd name="connsiteY0" fmla="*/ 695987 h 721722"/>
              <a:gd name="connsiteX1" fmla="*/ 896523 w 5966147"/>
              <a:gd name="connsiteY1" fmla="*/ 695987 h 721722"/>
              <a:gd name="connsiteX2" fmla="*/ 1686317 w 5966147"/>
              <a:gd name="connsiteY2" fmla="*/ 567925 h 721722"/>
              <a:gd name="connsiteX3" fmla="*/ 2294672 w 5966147"/>
              <a:gd name="connsiteY3" fmla="*/ 237097 h 721722"/>
              <a:gd name="connsiteX4" fmla="*/ 2572166 w 5966147"/>
              <a:gd name="connsiteY4" fmla="*/ 77020 h 721722"/>
              <a:gd name="connsiteX5" fmla="*/ 2849662 w 5966147"/>
              <a:gd name="connsiteY5" fmla="*/ 2317 h 721722"/>
              <a:gd name="connsiteX6" fmla="*/ 3073793 w 5966147"/>
              <a:gd name="connsiteY6" fmla="*/ 34332 h 721722"/>
              <a:gd name="connsiteX7" fmla="*/ 3351288 w 5966147"/>
              <a:gd name="connsiteY7" fmla="*/ 183738 h 721722"/>
              <a:gd name="connsiteX8" fmla="*/ 3746185 w 5966147"/>
              <a:gd name="connsiteY8" fmla="*/ 418519 h 721722"/>
              <a:gd name="connsiteX9" fmla="*/ 4173101 w 5966147"/>
              <a:gd name="connsiteY9" fmla="*/ 621284 h 721722"/>
              <a:gd name="connsiteX10" fmla="*/ 4674727 w 5966147"/>
              <a:gd name="connsiteY10" fmla="*/ 717331 h 721722"/>
              <a:gd name="connsiteX11" fmla="*/ 5966147 w 5966147"/>
              <a:gd name="connsiteY11" fmla="*/ 706659 h 721722"/>
              <a:gd name="connsiteX0" fmla="*/ 0 w 5966147"/>
              <a:gd name="connsiteY0" fmla="*/ 744024 h 747754"/>
              <a:gd name="connsiteX1" fmla="*/ 896523 w 5966147"/>
              <a:gd name="connsiteY1" fmla="*/ 695987 h 747754"/>
              <a:gd name="connsiteX2" fmla="*/ 1686317 w 5966147"/>
              <a:gd name="connsiteY2" fmla="*/ 567925 h 747754"/>
              <a:gd name="connsiteX3" fmla="*/ 2294672 w 5966147"/>
              <a:gd name="connsiteY3" fmla="*/ 237097 h 747754"/>
              <a:gd name="connsiteX4" fmla="*/ 2572166 w 5966147"/>
              <a:gd name="connsiteY4" fmla="*/ 77020 h 747754"/>
              <a:gd name="connsiteX5" fmla="*/ 2849662 w 5966147"/>
              <a:gd name="connsiteY5" fmla="*/ 2317 h 747754"/>
              <a:gd name="connsiteX6" fmla="*/ 3073793 w 5966147"/>
              <a:gd name="connsiteY6" fmla="*/ 34332 h 747754"/>
              <a:gd name="connsiteX7" fmla="*/ 3351288 w 5966147"/>
              <a:gd name="connsiteY7" fmla="*/ 183738 h 747754"/>
              <a:gd name="connsiteX8" fmla="*/ 3746185 w 5966147"/>
              <a:gd name="connsiteY8" fmla="*/ 418519 h 747754"/>
              <a:gd name="connsiteX9" fmla="*/ 4173101 w 5966147"/>
              <a:gd name="connsiteY9" fmla="*/ 621284 h 747754"/>
              <a:gd name="connsiteX10" fmla="*/ 4674727 w 5966147"/>
              <a:gd name="connsiteY10" fmla="*/ 717331 h 747754"/>
              <a:gd name="connsiteX11" fmla="*/ 5966147 w 5966147"/>
              <a:gd name="connsiteY11" fmla="*/ 706659 h 747754"/>
              <a:gd name="connsiteX0" fmla="*/ 0 w 5983631"/>
              <a:gd name="connsiteY0" fmla="*/ 744024 h 747754"/>
              <a:gd name="connsiteX1" fmla="*/ 896523 w 5983631"/>
              <a:gd name="connsiteY1" fmla="*/ 695987 h 747754"/>
              <a:gd name="connsiteX2" fmla="*/ 1686317 w 5983631"/>
              <a:gd name="connsiteY2" fmla="*/ 567925 h 747754"/>
              <a:gd name="connsiteX3" fmla="*/ 2294672 w 5983631"/>
              <a:gd name="connsiteY3" fmla="*/ 237097 h 747754"/>
              <a:gd name="connsiteX4" fmla="*/ 2572166 w 5983631"/>
              <a:gd name="connsiteY4" fmla="*/ 77020 h 747754"/>
              <a:gd name="connsiteX5" fmla="*/ 2849662 w 5983631"/>
              <a:gd name="connsiteY5" fmla="*/ 2317 h 747754"/>
              <a:gd name="connsiteX6" fmla="*/ 3073793 w 5983631"/>
              <a:gd name="connsiteY6" fmla="*/ 34332 h 747754"/>
              <a:gd name="connsiteX7" fmla="*/ 3351288 w 5983631"/>
              <a:gd name="connsiteY7" fmla="*/ 183738 h 747754"/>
              <a:gd name="connsiteX8" fmla="*/ 3746185 w 5983631"/>
              <a:gd name="connsiteY8" fmla="*/ 418519 h 747754"/>
              <a:gd name="connsiteX9" fmla="*/ 4173101 w 5983631"/>
              <a:gd name="connsiteY9" fmla="*/ 621284 h 747754"/>
              <a:gd name="connsiteX10" fmla="*/ 4674727 w 5983631"/>
              <a:gd name="connsiteY10" fmla="*/ 717331 h 747754"/>
              <a:gd name="connsiteX11" fmla="*/ 5983631 w 5983631"/>
              <a:gd name="connsiteY11" fmla="*/ 744544 h 74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83631" h="747754">
                <a:moveTo>
                  <a:pt x="0" y="744024"/>
                </a:moveTo>
                <a:cubicBezTo>
                  <a:pt x="307735" y="759142"/>
                  <a:pt x="615470" y="725337"/>
                  <a:pt x="896523" y="695987"/>
                </a:cubicBezTo>
                <a:cubicBezTo>
                  <a:pt x="1177576" y="666637"/>
                  <a:pt x="1453292" y="644407"/>
                  <a:pt x="1686317" y="567925"/>
                </a:cubicBezTo>
                <a:cubicBezTo>
                  <a:pt x="1919342" y="491443"/>
                  <a:pt x="2147031" y="318914"/>
                  <a:pt x="2294672" y="237097"/>
                </a:cubicBezTo>
                <a:cubicBezTo>
                  <a:pt x="2442313" y="155280"/>
                  <a:pt x="2479668" y="116150"/>
                  <a:pt x="2572166" y="77020"/>
                </a:cubicBezTo>
                <a:cubicBezTo>
                  <a:pt x="2664664" y="37890"/>
                  <a:pt x="2766057" y="9432"/>
                  <a:pt x="2849662" y="2317"/>
                </a:cubicBezTo>
                <a:cubicBezTo>
                  <a:pt x="2933267" y="-4798"/>
                  <a:pt x="2990189" y="4095"/>
                  <a:pt x="3073793" y="34332"/>
                </a:cubicBezTo>
                <a:cubicBezTo>
                  <a:pt x="3157397" y="64569"/>
                  <a:pt x="3239223" y="119707"/>
                  <a:pt x="3351288" y="183738"/>
                </a:cubicBezTo>
                <a:cubicBezTo>
                  <a:pt x="3463353" y="247769"/>
                  <a:pt x="3609216" y="345595"/>
                  <a:pt x="3746185" y="418519"/>
                </a:cubicBezTo>
                <a:cubicBezTo>
                  <a:pt x="3883154" y="491443"/>
                  <a:pt x="4018344" y="571482"/>
                  <a:pt x="4173101" y="621284"/>
                </a:cubicBezTo>
                <a:cubicBezTo>
                  <a:pt x="4327858" y="671086"/>
                  <a:pt x="4375886" y="703102"/>
                  <a:pt x="4674727" y="717331"/>
                </a:cubicBezTo>
                <a:cubicBezTo>
                  <a:pt x="4973568" y="731560"/>
                  <a:pt x="5983631" y="744544"/>
                  <a:pt x="5983631" y="744544"/>
                </a:cubicBezTo>
              </a:path>
            </a:pathLst>
          </a:custGeom>
          <a:ln w="57150" cmpd="sng">
            <a:solidFill>
              <a:srgbClr val="3486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rgbClr val="348600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 flipV="1">
            <a:off x="4226460" y="2337143"/>
            <a:ext cx="1952" cy="4119336"/>
          </a:xfrm>
          <a:prstGeom prst="line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hteck 3"/>
          <p:cNvSpPr/>
          <p:nvPr/>
        </p:nvSpPr>
        <p:spPr>
          <a:xfrm>
            <a:off x="107504" y="73184"/>
            <a:ext cx="8892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dirty="0" err="1" smtClean="0"/>
              <a:t>Bayesian</a:t>
            </a:r>
            <a:r>
              <a:rPr lang="de-DE" sz="3200" dirty="0" smtClean="0"/>
              <a:t> </a:t>
            </a:r>
            <a:r>
              <a:rPr lang="de-DE" sz="3200" dirty="0" err="1" smtClean="0"/>
              <a:t>logistic</a:t>
            </a:r>
            <a:r>
              <a:rPr lang="de-DE" sz="3200" dirty="0" smtClean="0"/>
              <a:t> </a:t>
            </a:r>
            <a:r>
              <a:rPr lang="de-DE" sz="3200" dirty="0" err="1" smtClean="0"/>
              <a:t>regression</a:t>
            </a:r>
            <a:r>
              <a:rPr lang="de-DE" sz="3200" dirty="0" smtClean="0"/>
              <a:t> </a:t>
            </a:r>
            <a:r>
              <a:rPr lang="de-DE" sz="3200" dirty="0" err="1" smtClean="0"/>
              <a:t>looks</a:t>
            </a:r>
            <a:r>
              <a:rPr lang="de-DE" sz="3200" dirty="0" smtClean="0"/>
              <a:t> </a:t>
            </a:r>
            <a:r>
              <a:rPr lang="de-DE" sz="3200" dirty="0" err="1" smtClean="0"/>
              <a:t>at</a:t>
            </a:r>
            <a:r>
              <a:rPr lang="de-DE" sz="3200" dirty="0" smtClean="0"/>
              <a:t> </a:t>
            </a:r>
            <a:r>
              <a:rPr lang="de-DE" sz="3200" dirty="0" err="1" smtClean="0"/>
              <a:t>both</a:t>
            </a:r>
            <a:r>
              <a:rPr lang="de-DE" sz="3200" dirty="0" smtClean="0"/>
              <a:t> </a:t>
            </a:r>
            <a:r>
              <a:rPr lang="de-DE" sz="3200" dirty="0" smtClean="0">
                <a:solidFill>
                  <a:srgbClr val="0000FF"/>
                </a:solidFill>
              </a:rPr>
              <a:t>null </a:t>
            </a:r>
            <a:r>
              <a:rPr lang="de-DE" sz="3200" dirty="0" err="1" smtClean="0">
                <a:solidFill>
                  <a:srgbClr val="0000FF"/>
                </a:solidFill>
              </a:rPr>
              <a:t>hypothesis</a:t>
            </a:r>
            <a:r>
              <a:rPr lang="de-DE" sz="3200" dirty="0" smtClean="0">
                <a:solidFill>
                  <a:srgbClr val="0000FF"/>
                </a:solidFill>
              </a:rPr>
              <a:t> </a:t>
            </a:r>
            <a:r>
              <a:rPr lang="de-DE" sz="3200" dirty="0" err="1" smtClean="0">
                <a:solidFill>
                  <a:srgbClr val="FF0000"/>
                </a:solidFill>
              </a:rPr>
              <a:t>and</a:t>
            </a:r>
            <a:r>
              <a:rPr lang="de-DE" sz="3200" dirty="0" smtClean="0">
                <a:solidFill>
                  <a:srgbClr val="FF0000"/>
                </a:solidFill>
              </a:rPr>
              <a:t> alternative...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103" name="Freeform 102"/>
          <p:cNvSpPr/>
          <p:nvPr/>
        </p:nvSpPr>
        <p:spPr>
          <a:xfrm>
            <a:off x="1419047" y="2796033"/>
            <a:ext cx="5838762" cy="3454093"/>
          </a:xfrm>
          <a:custGeom>
            <a:avLst/>
            <a:gdLst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591921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0" fmla="*/ 0 w 5475194"/>
              <a:gd name="connsiteY0" fmla="*/ 709311 h 723082"/>
              <a:gd name="connsiteX1" fmla="*/ 896523 w 5475194"/>
              <a:gd name="connsiteY1" fmla="*/ 709311 h 723082"/>
              <a:gd name="connsiteX2" fmla="*/ 1686317 w 5475194"/>
              <a:gd name="connsiteY2" fmla="*/ 581249 h 723082"/>
              <a:gd name="connsiteX3" fmla="*/ 2294672 w 5475194"/>
              <a:gd name="connsiteY3" fmla="*/ 250421 h 723082"/>
              <a:gd name="connsiteX4" fmla="*/ 2561494 w 5475194"/>
              <a:gd name="connsiteY4" fmla="*/ 69000 h 723082"/>
              <a:gd name="connsiteX5" fmla="*/ 2849662 w 5475194"/>
              <a:gd name="connsiteY5" fmla="*/ 15641 h 723082"/>
              <a:gd name="connsiteX6" fmla="*/ 2956391 w 5475194"/>
              <a:gd name="connsiteY6" fmla="*/ 15641 h 723082"/>
              <a:gd name="connsiteX7" fmla="*/ 3351288 w 5475194"/>
              <a:gd name="connsiteY7" fmla="*/ 197062 h 723082"/>
              <a:gd name="connsiteX8" fmla="*/ 3746185 w 5475194"/>
              <a:gd name="connsiteY8" fmla="*/ 431843 h 723082"/>
              <a:gd name="connsiteX9" fmla="*/ 4173101 w 5475194"/>
              <a:gd name="connsiteY9" fmla="*/ 634608 h 723082"/>
              <a:gd name="connsiteX10" fmla="*/ 4674727 w 5475194"/>
              <a:gd name="connsiteY10" fmla="*/ 698639 h 723082"/>
              <a:gd name="connsiteX11" fmla="*/ 5475194 w 5475194"/>
              <a:gd name="connsiteY11" fmla="*/ 719983 h 723082"/>
              <a:gd name="connsiteX0" fmla="*/ 0 w 5870091"/>
              <a:gd name="connsiteY0" fmla="*/ 709311 h 723082"/>
              <a:gd name="connsiteX1" fmla="*/ 896523 w 5870091"/>
              <a:gd name="connsiteY1" fmla="*/ 709311 h 723082"/>
              <a:gd name="connsiteX2" fmla="*/ 1686317 w 5870091"/>
              <a:gd name="connsiteY2" fmla="*/ 581249 h 723082"/>
              <a:gd name="connsiteX3" fmla="*/ 2294672 w 5870091"/>
              <a:gd name="connsiteY3" fmla="*/ 250421 h 723082"/>
              <a:gd name="connsiteX4" fmla="*/ 2561494 w 5870091"/>
              <a:gd name="connsiteY4" fmla="*/ 69000 h 723082"/>
              <a:gd name="connsiteX5" fmla="*/ 2849662 w 5870091"/>
              <a:gd name="connsiteY5" fmla="*/ 15641 h 723082"/>
              <a:gd name="connsiteX6" fmla="*/ 2956391 w 5870091"/>
              <a:gd name="connsiteY6" fmla="*/ 15641 h 723082"/>
              <a:gd name="connsiteX7" fmla="*/ 3351288 w 5870091"/>
              <a:gd name="connsiteY7" fmla="*/ 197062 h 723082"/>
              <a:gd name="connsiteX8" fmla="*/ 3746185 w 5870091"/>
              <a:gd name="connsiteY8" fmla="*/ 431843 h 723082"/>
              <a:gd name="connsiteX9" fmla="*/ 4173101 w 5870091"/>
              <a:gd name="connsiteY9" fmla="*/ 634608 h 723082"/>
              <a:gd name="connsiteX10" fmla="*/ 4674727 w 5870091"/>
              <a:gd name="connsiteY10" fmla="*/ 698639 h 723082"/>
              <a:gd name="connsiteX11" fmla="*/ 5870091 w 5870091"/>
              <a:gd name="connsiteY11" fmla="*/ 719983 h 723082"/>
              <a:gd name="connsiteX0" fmla="*/ 0 w 5870091"/>
              <a:gd name="connsiteY0" fmla="*/ 709311 h 735046"/>
              <a:gd name="connsiteX1" fmla="*/ 896523 w 5870091"/>
              <a:gd name="connsiteY1" fmla="*/ 709311 h 735046"/>
              <a:gd name="connsiteX2" fmla="*/ 1686317 w 5870091"/>
              <a:gd name="connsiteY2" fmla="*/ 581249 h 735046"/>
              <a:gd name="connsiteX3" fmla="*/ 2294672 w 5870091"/>
              <a:gd name="connsiteY3" fmla="*/ 250421 h 735046"/>
              <a:gd name="connsiteX4" fmla="*/ 2561494 w 5870091"/>
              <a:gd name="connsiteY4" fmla="*/ 69000 h 735046"/>
              <a:gd name="connsiteX5" fmla="*/ 2849662 w 5870091"/>
              <a:gd name="connsiteY5" fmla="*/ 15641 h 735046"/>
              <a:gd name="connsiteX6" fmla="*/ 2956391 w 5870091"/>
              <a:gd name="connsiteY6" fmla="*/ 15641 h 735046"/>
              <a:gd name="connsiteX7" fmla="*/ 3351288 w 5870091"/>
              <a:gd name="connsiteY7" fmla="*/ 197062 h 735046"/>
              <a:gd name="connsiteX8" fmla="*/ 3746185 w 5870091"/>
              <a:gd name="connsiteY8" fmla="*/ 431843 h 735046"/>
              <a:gd name="connsiteX9" fmla="*/ 4173101 w 5870091"/>
              <a:gd name="connsiteY9" fmla="*/ 634608 h 735046"/>
              <a:gd name="connsiteX10" fmla="*/ 4674727 w 5870091"/>
              <a:gd name="connsiteY10" fmla="*/ 730655 h 735046"/>
              <a:gd name="connsiteX11" fmla="*/ 5870091 w 5870091"/>
              <a:gd name="connsiteY11" fmla="*/ 719983 h 735046"/>
              <a:gd name="connsiteX0" fmla="*/ 0 w 5966147"/>
              <a:gd name="connsiteY0" fmla="*/ 709311 h 735046"/>
              <a:gd name="connsiteX1" fmla="*/ 896523 w 5966147"/>
              <a:gd name="connsiteY1" fmla="*/ 709311 h 735046"/>
              <a:gd name="connsiteX2" fmla="*/ 1686317 w 5966147"/>
              <a:gd name="connsiteY2" fmla="*/ 581249 h 735046"/>
              <a:gd name="connsiteX3" fmla="*/ 2294672 w 5966147"/>
              <a:gd name="connsiteY3" fmla="*/ 250421 h 735046"/>
              <a:gd name="connsiteX4" fmla="*/ 2561494 w 5966147"/>
              <a:gd name="connsiteY4" fmla="*/ 69000 h 735046"/>
              <a:gd name="connsiteX5" fmla="*/ 2849662 w 5966147"/>
              <a:gd name="connsiteY5" fmla="*/ 15641 h 735046"/>
              <a:gd name="connsiteX6" fmla="*/ 2956391 w 5966147"/>
              <a:gd name="connsiteY6" fmla="*/ 15641 h 735046"/>
              <a:gd name="connsiteX7" fmla="*/ 3351288 w 5966147"/>
              <a:gd name="connsiteY7" fmla="*/ 197062 h 735046"/>
              <a:gd name="connsiteX8" fmla="*/ 3746185 w 5966147"/>
              <a:gd name="connsiteY8" fmla="*/ 431843 h 735046"/>
              <a:gd name="connsiteX9" fmla="*/ 4173101 w 5966147"/>
              <a:gd name="connsiteY9" fmla="*/ 634608 h 735046"/>
              <a:gd name="connsiteX10" fmla="*/ 4674727 w 5966147"/>
              <a:gd name="connsiteY10" fmla="*/ 730655 h 735046"/>
              <a:gd name="connsiteX11" fmla="*/ 5966147 w 5966147"/>
              <a:gd name="connsiteY11" fmla="*/ 719983 h 735046"/>
              <a:gd name="connsiteX0" fmla="*/ 0 w 5966147"/>
              <a:gd name="connsiteY0" fmla="*/ 710321 h 736056"/>
              <a:gd name="connsiteX1" fmla="*/ 896523 w 5966147"/>
              <a:gd name="connsiteY1" fmla="*/ 710321 h 736056"/>
              <a:gd name="connsiteX2" fmla="*/ 1686317 w 5966147"/>
              <a:gd name="connsiteY2" fmla="*/ 582259 h 736056"/>
              <a:gd name="connsiteX3" fmla="*/ 2294672 w 5966147"/>
              <a:gd name="connsiteY3" fmla="*/ 251431 h 736056"/>
              <a:gd name="connsiteX4" fmla="*/ 2572166 w 5966147"/>
              <a:gd name="connsiteY4" fmla="*/ 91354 h 736056"/>
              <a:gd name="connsiteX5" fmla="*/ 2849662 w 5966147"/>
              <a:gd name="connsiteY5" fmla="*/ 16651 h 736056"/>
              <a:gd name="connsiteX6" fmla="*/ 2956391 w 5966147"/>
              <a:gd name="connsiteY6" fmla="*/ 16651 h 736056"/>
              <a:gd name="connsiteX7" fmla="*/ 3351288 w 5966147"/>
              <a:gd name="connsiteY7" fmla="*/ 198072 h 736056"/>
              <a:gd name="connsiteX8" fmla="*/ 3746185 w 5966147"/>
              <a:gd name="connsiteY8" fmla="*/ 432853 h 736056"/>
              <a:gd name="connsiteX9" fmla="*/ 4173101 w 5966147"/>
              <a:gd name="connsiteY9" fmla="*/ 635618 h 736056"/>
              <a:gd name="connsiteX10" fmla="*/ 4674727 w 5966147"/>
              <a:gd name="connsiteY10" fmla="*/ 731665 h 736056"/>
              <a:gd name="connsiteX11" fmla="*/ 5966147 w 5966147"/>
              <a:gd name="connsiteY11" fmla="*/ 720993 h 736056"/>
              <a:gd name="connsiteX0" fmla="*/ 0 w 5966147"/>
              <a:gd name="connsiteY0" fmla="*/ 695987 h 721722"/>
              <a:gd name="connsiteX1" fmla="*/ 896523 w 5966147"/>
              <a:gd name="connsiteY1" fmla="*/ 695987 h 721722"/>
              <a:gd name="connsiteX2" fmla="*/ 1686317 w 5966147"/>
              <a:gd name="connsiteY2" fmla="*/ 567925 h 721722"/>
              <a:gd name="connsiteX3" fmla="*/ 2294672 w 5966147"/>
              <a:gd name="connsiteY3" fmla="*/ 237097 h 721722"/>
              <a:gd name="connsiteX4" fmla="*/ 2572166 w 5966147"/>
              <a:gd name="connsiteY4" fmla="*/ 77020 h 721722"/>
              <a:gd name="connsiteX5" fmla="*/ 2849662 w 5966147"/>
              <a:gd name="connsiteY5" fmla="*/ 2317 h 721722"/>
              <a:gd name="connsiteX6" fmla="*/ 3073793 w 5966147"/>
              <a:gd name="connsiteY6" fmla="*/ 34332 h 721722"/>
              <a:gd name="connsiteX7" fmla="*/ 3351288 w 5966147"/>
              <a:gd name="connsiteY7" fmla="*/ 183738 h 721722"/>
              <a:gd name="connsiteX8" fmla="*/ 3746185 w 5966147"/>
              <a:gd name="connsiteY8" fmla="*/ 418519 h 721722"/>
              <a:gd name="connsiteX9" fmla="*/ 4173101 w 5966147"/>
              <a:gd name="connsiteY9" fmla="*/ 621284 h 721722"/>
              <a:gd name="connsiteX10" fmla="*/ 4674727 w 5966147"/>
              <a:gd name="connsiteY10" fmla="*/ 717331 h 721722"/>
              <a:gd name="connsiteX11" fmla="*/ 5966147 w 5966147"/>
              <a:gd name="connsiteY11" fmla="*/ 706659 h 721722"/>
              <a:gd name="connsiteX0" fmla="*/ 0 w 6865931"/>
              <a:gd name="connsiteY0" fmla="*/ 695987 h 721722"/>
              <a:gd name="connsiteX1" fmla="*/ 1796307 w 6865931"/>
              <a:gd name="connsiteY1" fmla="*/ 695987 h 721722"/>
              <a:gd name="connsiteX2" fmla="*/ 2586101 w 6865931"/>
              <a:gd name="connsiteY2" fmla="*/ 567925 h 721722"/>
              <a:gd name="connsiteX3" fmla="*/ 3194456 w 6865931"/>
              <a:gd name="connsiteY3" fmla="*/ 237097 h 721722"/>
              <a:gd name="connsiteX4" fmla="*/ 3471950 w 6865931"/>
              <a:gd name="connsiteY4" fmla="*/ 77020 h 721722"/>
              <a:gd name="connsiteX5" fmla="*/ 3749446 w 6865931"/>
              <a:gd name="connsiteY5" fmla="*/ 2317 h 721722"/>
              <a:gd name="connsiteX6" fmla="*/ 3973577 w 6865931"/>
              <a:gd name="connsiteY6" fmla="*/ 34332 h 721722"/>
              <a:gd name="connsiteX7" fmla="*/ 4251072 w 6865931"/>
              <a:gd name="connsiteY7" fmla="*/ 183738 h 721722"/>
              <a:gd name="connsiteX8" fmla="*/ 4645969 w 6865931"/>
              <a:gd name="connsiteY8" fmla="*/ 418519 h 721722"/>
              <a:gd name="connsiteX9" fmla="*/ 5072885 w 6865931"/>
              <a:gd name="connsiteY9" fmla="*/ 621284 h 721722"/>
              <a:gd name="connsiteX10" fmla="*/ 5574511 w 6865931"/>
              <a:gd name="connsiteY10" fmla="*/ 717331 h 721722"/>
              <a:gd name="connsiteX11" fmla="*/ 6865931 w 6865931"/>
              <a:gd name="connsiteY11" fmla="*/ 706659 h 721722"/>
              <a:gd name="connsiteX0" fmla="*/ 0 w 6865931"/>
              <a:gd name="connsiteY0" fmla="*/ 695987 h 721722"/>
              <a:gd name="connsiteX1" fmla="*/ 1796307 w 6865931"/>
              <a:gd name="connsiteY1" fmla="*/ 695987 h 721722"/>
              <a:gd name="connsiteX2" fmla="*/ 2586101 w 6865931"/>
              <a:gd name="connsiteY2" fmla="*/ 567925 h 721722"/>
              <a:gd name="connsiteX3" fmla="*/ 3194456 w 6865931"/>
              <a:gd name="connsiteY3" fmla="*/ 237097 h 721722"/>
              <a:gd name="connsiteX4" fmla="*/ 3471950 w 6865931"/>
              <a:gd name="connsiteY4" fmla="*/ 77020 h 721722"/>
              <a:gd name="connsiteX5" fmla="*/ 3749446 w 6865931"/>
              <a:gd name="connsiteY5" fmla="*/ 2317 h 721722"/>
              <a:gd name="connsiteX6" fmla="*/ 3973577 w 6865931"/>
              <a:gd name="connsiteY6" fmla="*/ 34332 h 721722"/>
              <a:gd name="connsiteX7" fmla="*/ 4251072 w 6865931"/>
              <a:gd name="connsiteY7" fmla="*/ 183738 h 721722"/>
              <a:gd name="connsiteX8" fmla="*/ 4645969 w 6865931"/>
              <a:gd name="connsiteY8" fmla="*/ 418519 h 721722"/>
              <a:gd name="connsiteX9" fmla="*/ 5072885 w 6865931"/>
              <a:gd name="connsiteY9" fmla="*/ 621284 h 721722"/>
              <a:gd name="connsiteX10" fmla="*/ 5574511 w 6865931"/>
              <a:gd name="connsiteY10" fmla="*/ 717331 h 721722"/>
              <a:gd name="connsiteX11" fmla="*/ 6865931 w 6865931"/>
              <a:gd name="connsiteY11" fmla="*/ 706659 h 721722"/>
              <a:gd name="connsiteX0" fmla="*/ 0 w 6865931"/>
              <a:gd name="connsiteY0" fmla="*/ 695987 h 721722"/>
              <a:gd name="connsiteX1" fmla="*/ 1796307 w 6865931"/>
              <a:gd name="connsiteY1" fmla="*/ 695987 h 721722"/>
              <a:gd name="connsiteX2" fmla="*/ 2586101 w 6865931"/>
              <a:gd name="connsiteY2" fmla="*/ 567925 h 721722"/>
              <a:gd name="connsiteX3" fmla="*/ 3194456 w 6865931"/>
              <a:gd name="connsiteY3" fmla="*/ 237097 h 721722"/>
              <a:gd name="connsiteX4" fmla="*/ 3471950 w 6865931"/>
              <a:gd name="connsiteY4" fmla="*/ 77020 h 721722"/>
              <a:gd name="connsiteX5" fmla="*/ 3749446 w 6865931"/>
              <a:gd name="connsiteY5" fmla="*/ 2317 h 721722"/>
              <a:gd name="connsiteX6" fmla="*/ 3973577 w 6865931"/>
              <a:gd name="connsiteY6" fmla="*/ 34332 h 721722"/>
              <a:gd name="connsiteX7" fmla="*/ 4251072 w 6865931"/>
              <a:gd name="connsiteY7" fmla="*/ 183738 h 721722"/>
              <a:gd name="connsiteX8" fmla="*/ 4645969 w 6865931"/>
              <a:gd name="connsiteY8" fmla="*/ 418519 h 721722"/>
              <a:gd name="connsiteX9" fmla="*/ 5072885 w 6865931"/>
              <a:gd name="connsiteY9" fmla="*/ 621284 h 721722"/>
              <a:gd name="connsiteX10" fmla="*/ 5574511 w 6865931"/>
              <a:gd name="connsiteY10" fmla="*/ 717331 h 721722"/>
              <a:gd name="connsiteX11" fmla="*/ 6865931 w 6865931"/>
              <a:gd name="connsiteY11" fmla="*/ 706659 h 721722"/>
              <a:gd name="connsiteX0" fmla="*/ 0 w 6865931"/>
              <a:gd name="connsiteY0" fmla="*/ 695987 h 706659"/>
              <a:gd name="connsiteX1" fmla="*/ 1796307 w 6865931"/>
              <a:gd name="connsiteY1" fmla="*/ 695987 h 706659"/>
              <a:gd name="connsiteX2" fmla="*/ 2586101 w 6865931"/>
              <a:gd name="connsiteY2" fmla="*/ 567925 h 706659"/>
              <a:gd name="connsiteX3" fmla="*/ 3194456 w 6865931"/>
              <a:gd name="connsiteY3" fmla="*/ 237097 h 706659"/>
              <a:gd name="connsiteX4" fmla="*/ 3471950 w 6865931"/>
              <a:gd name="connsiteY4" fmla="*/ 77020 h 706659"/>
              <a:gd name="connsiteX5" fmla="*/ 3749446 w 6865931"/>
              <a:gd name="connsiteY5" fmla="*/ 2317 h 706659"/>
              <a:gd name="connsiteX6" fmla="*/ 3973577 w 6865931"/>
              <a:gd name="connsiteY6" fmla="*/ 34332 h 706659"/>
              <a:gd name="connsiteX7" fmla="*/ 4251072 w 6865931"/>
              <a:gd name="connsiteY7" fmla="*/ 183738 h 706659"/>
              <a:gd name="connsiteX8" fmla="*/ 4645969 w 6865931"/>
              <a:gd name="connsiteY8" fmla="*/ 418519 h 706659"/>
              <a:gd name="connsiteX9" fmla="*/ 5072885 w 6865931"/>
              <a:gd name="connsiteY9" fmla="*/ 621284 h 706659"/>
              <a:gd name="connsiteX10" fmla="*/ 5415726 w 6865931"/>
              <a:gd name="connsiteY10" fmla="*/ 690268 h 706659"/>
              <a:gd name="connsiteX11" fmla="*/ 6865931 w 6865931"/>
              <a:gd name="connsiteY11" fmla="*/ 706659 h 706659"/>
              <a:gd name="connsiteX0" fmla="*/ 0 w 7130571"/>
              <a:gd name="connsiteY0" fmla="*/ 695987 h 695992"/>
              <a:gd name="connsiteX1" fmla="*/ 1796307 w 7130571"/>
              <a:gd name="connsiteY1" fmla="*/ 695987 h 695992"/>
              <a:gd name="connsiteX2" fmla="*/ 2586101 w 7130571"/>
              <a:gd name="connsiteY2" fmla="*/ 567925 h 695992"/>
              <a:gd name="connsiteX3" fmla="*/ 3194456 w 7130571"/>
              <a:gd name="connsiteY3" fmla="*/ 237097 h 695992"/>
              <a:gd name="connsiteX4" fmla="*/ 3471950 w 7130571"/>
              <a:gd name="connsiteY4" fmla="*/ 77020 h 695992"/>
              <a:gd name="connsiteX5" fmla="*/ 3749446 w 7130571"/>
              <a:gd name="connsiteY5" fmla="*/ 2317 h 695992"/>
              <a:gd name="connsiteX6" fmla="*/ 3973577 w 7130571"/>
              <a:gd name="connsiteY6" fmla="*/ 34332 h 695992"/>
              <a:gd name="connsiteX7" fmla="*/ 4251072 w 7130571"/>
              <a:gd name="connsiteY7" fmla="*/ 183738 h 695992"/>
              <a:gd name="connsiteX8" fmla="*/ 4645969 w 7130571"/>
              <a:gd name="connsiteY8" fmla="*/ 418519 h 695992"/>
              <a:gd name="connsiteX9" fmla="*/ 5072885 w 7130571"/>
              <a:gd name="connsiteY9" fmla="*/ 621284 h 695992"/>
              <a:gd name="connsiteX10" fmla="*/ 5415726 w 7130571"/>
              <a:gd name="connsiteY10" fmla="*/ 690268 h 695992"/>
              <a:gd name="connsiteX11" fmla="*/ 7130571 w 7130571"/>
              <a:gd name="connsiteY11" fmla="*/ 689745 h 695992"/>
              <a:gd name="connsiteX0" fmla="*/ 0 w 7130571"/>
              <a:gd name="connsiteY0" fmla="*/ 695987 h 695992"/>
              <a:gd name="connsiteX1" fmla="*/ 1796307 w 7130571"/>
              <a:gd name="connsiteY1" fmla="*/ 695987 h 695992"/>
              <a:gd name="connsiteX2" fmla="*/ 2586101 w 7130571"/>
              <a:gd name="connsiteY2" fmla="*/ 567925 h 695992"/>
              <a:gd name="connsiteX3" fmla="*/ 3194456 w 7130571"/>
              <a:gd name="connsiteY3" fmla="*/ 237097 h 695992"/>
              <a:gd name="connsiteX4" fmla="*/ 3471950 w 7130571"/>
              <a:gd name="connsiteY4" fmla="*/ 77020 h 695992"/>
              <a:gd name="connsiteX5" fmla="*/ 3749446 w 7130571"/>
              <a:gd name="connsiteY5" fmla="*/ 2317 h 695992"/>
              <a:gd name="connsiteX6" fmla="*/ 3973577 w 7130571"/>
              <a:gd name="connsiteY6" fmla="*/ 34332 h 695992"/>
              <a:gd name="connsiteX7" fmla="*/ 4251072 w 7130571"/>
              <a:gd name="connsiteY7" fmla="*/ 183738 h 695992"/>
              <a:gd name="connsiteX8" fmla="*/ 4645969 w 7130571"/>
              <a:gd name="connsiteY8" fmla="*/ 418519 h 695992"/>
              <a:gd name="connsiteX9" fmla="*/ 5072885 w 7130571"/>
              <a:gd name="connsiteY9" fmla="*/ 621284 h 695992"/>
              <a:gd name="connsiteX10" fmla="*/ 5415726 w 7130571"/>
              <a:gd name="connsiteY10" fmla="*/ 690268 h 695992"/>
              <a:gd name="connsiteX11" fmla="*/ 7130571 w 7130571"/>
              <a:gd name="connsiteY11" fmla="*/ 689745 h 695992"/>
              <a:gd name="connsiteX0" fmla="*/ 0 w 7130571"/>
              <a:gd name="connsiteY0" fmla="*/ 695987 h 699252"/>
              <a:gd name="connsiteX1" fmla="*/ 1796307 w 7130571"/>
              <a:gd name="connsiteY1" fmla="*/ 695987 h 699252"/>
              <a:gd name="connsiteX2" fmla="*/ 2586101 w 7130571"/>
              <a:gd name="connsiteY2" fmla="*/ 567925 h 699252"/>
              <a:gd name="connsiteX3" fmla="*/ 3194456 w 7130571"/>
              <a:gd name="connsiteY3" fmla="*/ 237097 h 699252"/>
              <a:gd name="connsiteX4" fmla="*/ 3471950 w 7130571"/>
              <a:gd name="connsiteY4" fmla="*/ 77020 h 699252"/>
              <a:gd name="connsiteX5" fmla="*/ 3749446 w 7130571"/>
              <a:gd name="connsiteY5" fmla="*/ 2317 h 699252"/>
              <a:gd name="connsiteX6" fmla="*/ 3973577 w 7130571"/>
              <a:gd name="connsiteY6" fmla="*/ 34332 h 699252"/>
              <a:gd name="connsiteX7" fmla="*/ 4251072 w 7130571"/>
              <a:gd name="connsiteY7" fmla="*/ 183738 h 699252"/>
              <a:gd name="connsiteX8" fmla="*/ 4645969 w 7130571"/>
              <a:gd name="connsiteY8" fmla="*/ 418519 h 699252"/>
              <a:gd name="connsiteX9" fmla="*/ 4914103 w 7130571"/>
              <a:gd name="connsiteY9" fmla="*/ 567158 h 699252"/>
              <a:gd name="connsiteX10" fmla="*/ 5415726 w 7130571"/>
              <a:gd name="connsiteY10" fmla="*/ 690268 h 699252"/>
              <a:gd name="connsiteX11" fmla="*/ 7130571 w 7130571"/>
              <a:gd name="connsiteY11" fmla="*/ 689745 h 699252"/>
              <a:gd name="connsiteX0" fmla="*/ 0 w 7130571"/>
              <a:gd name="connsiteY0" fmla="*/ 695987 h 701116"/>
              <a:gd name="connsiteX1" fmla="*/ 1796307 w 7130571"/>
              <a:gd name="connsiteY1" fmla="*/ 695987 h 701116"/>
              <a:gd name="connsiteX2" fmla="*/ 2586101 w 7130571"/>
              <a:gd name="connsiteY2" fmla="*/ 567925 h 701116"/>
              <a:gd name="connsiteX3" fmla="*/ 3194456 w 7130571"/>
              <a:gd name="connsiteY3" fmla="*/ 237097 h 701116"/>
              <a:gd name="connsiteX4" fmla="*/ 3471950 w 7130571"/>
              <a:gd name="connsiteY4" fmla="*/ 77020 h 701116"/>
              <a:gd name="connsiteX5" fmla="*/ 3749446 w 7130571"/>
              <a:gd name="connsiteY5" fmla="*/ 2317 h 701116"/>
              <a:gd name="connsiteX6" fmla="*/ 3973577 w 7130571"/>
              <a:gd name="connsiteY6" fmla="*/ 34332 h 701116"/>
              <a:gd name="connsiteX7" fmla="*/ 4251072 w 7130571"/>
              <a:gd name="connsiteY7" fmla="*/ 183738 h 701116"/>
              <a:gd name="connsiteX8" fmla="*/ 4645969 w 7130571"/>
              <a:gd name="connsiteY8" fmla="*/ 418519 h 701116"/>
              <a:gd name="connsiteX9" fmla="*/ 4914103 w 7130571"/>
              <a:gd name="connsiteY9" fmla="*/ 567158 h 701116"/>
              <a:gd name="connsiteX10" fmla="*/ 5415726 w 7130571"/>
              <a:gd name="connsiteY10" fmla="*/ 690268 h 701116"/>
              <a:gd name="connsiteX11" fmla="*/ 7130571 w 7130571"/>
              <a:gd name="connsiteY11" fmla="*/ 694819 h 701116"/>
              <a:gd name="connsiteX0" fmla="*/ 0 w 7130571"/>
              <a:gd name="connsiteY0" fmla="*/ 695987 h 700658"/>
              <a:gd name="connsiteX1" fmla="*/ 1796307 w 7130571"/>
              <a:gd name="connsiteY1" fmla="*/ 695987 h 700658"/>
              <a:gd name="connsiteX2" fmla="*/ 2586101 w 7130571"/>
              <a:gd name="connsiteY2" fmla="*/ 567925 h 700658"/>
              <a:gd name="connsiteX3" fmla="*/ 3194456 w 7130571"/>
              <a:gd name="connsiteY3" fmla="*/ 237097 h 700658"/>
              <a:gd name="connsiteX4" fmla="*/ 3471950 w 7130571"/>
              <a:gd name="connsiteY4" fmla="*/ 77020 h 700658"/>
              <a:gd name="connsiteX5" fmla="*/ 3749446 w 7130571"/>
              <a:gd name="connsiteY5" fmla="*/ 2317 h 700658"/>
              <a:gd name="connsiteX6" fmla="*/ 3973577 w 7130571"/>
              <a:gd name="connsiteY6" fmla="*/ 34332 h 700658"/>
              <a:gd name="connsiteX7" fmla="*/ 4251072 w 7130571"/>
              <a:gd name="connsiteY7" fmla="*/ 183738 h 700658"/>
              <a:gd name="connsiteX8" fmla="*/ 4645969 w 7130571"/>
              <a:gd name="connsiteY8" fmla="*/ 418519 h 700658"/>
              <a:gd name="connsiteX9" fmla="*/ 4914103 w 7130571"/>
              <a:gd name="connsiteY9" fmla="*/ 567158 h 700658"/>
              <a:gd name="connsiteX10" fmla="*/ 5415726 w 7130571"/>
              <a:gd name="connsiteY10" fmla="*/ 690268 h 700658"/>
              <a:gd name="connsiteX11" fmla="*/ 7130571 w 7130571"/>
              <a:gd name="connsiteY11" fmla="*/ 694819 h 700658"/>
              <a:gd name="connsiteX0" fmla="*/ 0 w 7130571"/>
              <a:gd name="connsiteY0" fmla="*/ 695987 h 695992"/>
              <a:gd name="connsiteX1" fmla="*/ 1796307 w 7130571"/>
              <a:gd name="connsiteY1" fmla="*/ 695987 h 695992"/>
              <a:gd name="connsiteX2" fmla="*/ 2586101 w 7130571"/>
              <a:gd name="connsiteY2" fmla="*/ 567925 h 695992"/>
              <a:gd name="connsiteX3" fmla="*/ 3194456 w 7130571"/>
              <a:gd name="connsiteY3" fmla="*/ 237097 h 695992"/>
              <a:gd name="connsiteX4" fmla="*/ 3471950 w 7130571"/>
              <a:gd name="connsiteY4" fmla="*/ 77020 h 695992"/>
              <a:gd name="connsiteX5" fmla="*/ 3749446 w 7130571"/>
              <a:gd name="connsiteY5" fmla="*/ 2317 h 695992"/>
              <a:gd name="connsiteX6" fmla="*/ 3973577 w 7130571"/>
              <a:gd name="connsiteY6" fmla="*/ 34332 h 695992"/>
              <a:gd name="connsiteX7" fmla="*/ 4251072 w 7130571"/>
              <a:gd name="connsiteY7" fmla="*/ 183738 h 695992"/>
              <a:gd name="connsiteX8" fmla="*/ 4645969 w 7130571"/>
              <a:gd name="connsiteY8" fmla="*/ 418519 h 695992"/>
              <a:gd name="connsiteX9" fmla="*/ 4914103 w 7130571"/>
              <a:gd name="connsiteY9" fmla="*/ 567158 h 695992"/>
              <a:gd name="connsiteX10" fmla="*/ 5415726 w 7130571"/>
              <a:gd name="connsiteY10" fmla="*/ 690268 h 695992"/>
              <a:gd name="connsiteX11" fmla="*/ 7130571 w 7130571"/>
              <a:gd name="connsiteY11" fmla="*/ 694819 h 695992"/>
              <a:gd name="connsiteX0" fmla="*/ 0 w 7130571"/>
              <a:gd name="connsiteY0" fmla="*/ 695987 h 695992"/>
              <a:gd name="connsiteX1" fmla="*/ 1796307 w 7130571"/>
              <a:gd name="connsiteY1" fmla="*/ 695987 h 695992"/>
              <a:gd name="connsiteX2" fmla="*/ 2586101 w 7130571"/>
              <a:gd name="connsiteY2" fmla="*/ 567925 h 695992"/>
              <a:gd name="connsiteX3" fmla="*/ 3194456 w 7130571"/>
              <a:gd name="connsiteY3" fmla="*/ 237097 h 695992"/>
              <a:gd name="connsiteX4" fmla="*/ 3471950 w 7130571"/>
              <a:gd name="connsiteY4" fmla="*/ 77020 h 695992"/>
              <a:gd name="connsiteX5" fmla="*/ 3749446 w 7130571"/>
              <a:gd name="connsiteY5" fmla="*/ 2317 h 695992"/>
              <a:gd name="connsiteX6" fmla="*/ 3973577 w 7130571"/>
              <a:gd name="connsiteY6" fmla="*/ 34332 h 695992"/>
              <a:gd name="connsiteX7" fmla="*/ 4251072 w 7130571"/>
              <a:gd name="connsiteY7" fmla="*/ 183738 h 695992"/>
              <a:gd name="connsiteX8" fmla="*/ 4645969 w 7130571"/>
              <a:gd name="connsiteY8" fmla="*/ 418519 h 695992"/>
              <a:gd name="connsiteX9" fmla="*/ 4914103 w 7130571"/>
              <a:gd name="connsiteY9" fmla="*/ 567158 h 695992"/>
              <a:gd name="connsiteX10" fmla="*/ 5415726 w 7130571"/>
              <a:gd name="connsiteY10" fmla="*/ 690268 h 695992"/>
              <a:gd name="connsiteX11" fmla="*/ 7130571 w 7130571"/>
              <a:gd name="connsiteY11" fmla="*/ 694819 h 695992"/>
              <a:gd name="connsiteX0" fmla="*/ 0 w 7130571"/>
              <a:gd name="connsiteY0" fmla="*/ 695987 h 695992"/>
              <a:gd name="connsiteX1" fmla="*/ 1796307 w 7130571"/>
              <a:gd name="connsiteY1" fmla="*/ 695987 h 695992"/>
              <a:gd name="connsiteX2" fmla="*/ 2586101 w 7130571"/>
              <a:gd name="connsiteY2" fmla="*/ 567925 h 695992"/>
              <a:gd name="connsiteX3" fmla="*/ 3194456 w 7130571"/>
              <a:gd name="connsiteY3" fmla="*/ 237097 h 695992"/>
              <a:gd name="connsiteX4" fmla="*/ 3471950 w 7130571"/>
              <a:gd name="connsiteY4" fmla="*/ 77020 h 695992"/>
              <a:gd name="connsiteX5" fmla="*/ 3749446 w 7130571"/>
              <a:gd name="connsiteY5" fmla="*/ 2317 h 695992"/>
              <a:gd name="connsiteX6" fmla="*/ 3973577 w 7130571"/>
              <a:gd name="connsiteY6" fmla="*/ 34332 h 695992"/>
              <a:gd name="connsiteX7" fmla="*/ 4251072 w 7130571"/>
              <a:gd name="connsiteY7" fmla="*/ 183738 h 695992"/>
              <a:gd name="connsiteX8" fmla="*/ 4645969 w 7130571"/>
              <a:gd name="connsiteY8" fmla="*/ 418519 h 695992"/>
              <a:gd name="connsiteX9" fmla="*/ 4914103 w 7130571"/>
              <a:gd name="connsiteY9" fmla="*/ 567158 h 695992"/>
              <a:gd name="connsiteX10" fmla="*/ 5415726 w 7130571"/>
              <a:gd name="connsiteY10" fmla="*/ 690268 h 695992"/>
              <a:gd name="connsiteX11" fmla="*/ 7130571 w 7130571"/>
              <a:gd name="connsiteY11" fmla="*/ 694819 h 695992"/>
              <a:gd name="connsiteX0" fmla="*/ 0 w 7130571"/>
              <a:gd name="connsiteY0" fmla="*/ 695987 h 695992"/>
              <a:gd name="connsiteX1" fmla="*/ 1796307 w 7130571"/>
              <a:gd name="connsiteY1" fmla="*/ 695987 h 695992"/>
              <a:gd name="connsiteX2" fmla="*/ 2586101 w 7130571"/>
              <a:gd name="connsiteY2" fmla="*/ 567925 h 695992"/>
              <a:gd name="connsiteX3" fmla="*/ 3194456 w 7130571"/>
              <a:gd name="connsiteY3" fmla="*/ 237097 h 695992"/>
              <a:gd name="connsiteX4" fmla="*/ 3471950 w 7130571"/>
              <a:gd name="connsiteY4" fmla="*/ 77020 h 695992"/>
              <a:gd name="connsiteX5" fmla="*/ 3749446 w 7130571"/>
              <a:gd name="connsiteY5" fmla="*/ 2317 h 695992"/>
              <a:gd name="connsiteX6" fmla="*/ 3973577 w 7130571"/>
              <a:gd name="connsiteY6" fmla="*/ 34332 h 695992"/>
              <a:gd name="connsiteX7" fmla="*/ 4251072 w 7130571"/>
              <a:gd name="connsiteY7" fmla="*/ 183738 h 695992"/>
              <a:gd name="connsiteX8" fmla="*/ 4645969 w 7130571"/>
              <a:gd name="connsiteY8" fmla="*/ 418519 h 695992"/>
              <a:gd name="connsiteX9" fmla="*/ 4914103 w 7130571"/>
              <a:gd name="connsiteY9" fmla="*/ 567158 h 695992"/>
              <a:gd name="connsiteX10" fmla="*/ 5415726 w 7130571"/>
              <a:gd name="connsiteY10" fmla="*/ 683502 h 695992"/>
              <a:gd name="connsiteX11" fmla="*/ 7130571 w 7130571"/>
              <a:gd name="connsiteY11" fmla="*/ 694819 h 695992"/>
              <a:gd name="connsiteX0" fmla="*/ 0 w 7130571"/>
              <a:gd name="connsiteY0" fmla="*/ 695987 h 695992"/>
              <a:gd name="connsiteX1" fmla="*/ 1796307 w 7130571"/>
              <a:gd name="connsiteY1" fmla="*/ 695987 h 695992"/>
              <a:gd name="connsiteX2" fmla="*/ 2586101 w 7130571"/>
              <a:gd name="connsiteY2" fmla="*/ 567925 h 695992"/>
              <a:gd name="connsiteX3" fmla="*/ 3194456 w 7130571"/>
              <a:gd name="connsiteY3" fmla="*/ 237097 h 695992"/>
              <a:gd name="connsiteX4" fmla="*/ 3471950 w 7130571"/>
              <a:gd name="connsiteY4" fmla="*/ 77020 h 695992"/>
              <a:gd name="connsiteX5" fmla="*/ 3749446 w 7130571"/>
              <a:gd name="connsiteY5" fmla="*/ 2317 h 695992"/>
              <a:gd name="connsiteX6" fmla="*/ 3973577 w 7130571"/>
              <a:gd name="connsiteY6" fmla="*/ 34332 h 695992"/>
              <a:gd name="connsiteX7" fmla="*/ 4251072 w 7130571"/>
              <a:gd name="connsiteY7" fmla="*/ 183738 h 695992"/>
              <a:gd name="connsiteX8" fmla="*/ 4645969 w 7130571"/>
              <a:gd name="connsiteY8" fmla="*/ 418519 h 695992"/>
              <a:gd name="connsiteX9" fmla="*/ 4914103 w 7130571"/>
              <a:gd name="connsiteY9" fmla="*/ 567158 h 695992"/>
              <a:gd name="connsiteX10" fmla="*/ 5415726 w 7130571"/>
              <a:gd name="connsiteY10" fmla="*/ 683502 h 695992"/>
              <a:gd name="connsiteX11" fmla="*/ 7130571 w 7130571"/>
              <a:gd name="connsiteY11" fmla="*/ 694819 h 695992"/>
              <a:gd name="connsiteX0" fmla="*/ 0 w 7130571"/>
              <a:gd name="connsiteY0" fmla="*/ 695987 h 700342"/>
              <a:gd name="connsiteX1" fmla="*/ 1796307 w 7130571"/>
              <a:gd name="connsiteY1" fmla="*/ 695987 h 700342"/>
              <a:gd name="connsiteX2" fmla="*/ 2586101 w 7130571"/>
              <a:gd name="connsiteY2" fmla="*/ 567925 h 700342"/>
              <a:gd name="connsiteX3" fmla="*/ 3194456 w 7130571"/>
              <a:gd name="connsiteY3" fmla="*/ 237097 h 700342"/>
              <a:gd name="connsiteX4" fmla="*/ 3471950 w 7130571"/>
              <a:gd name="connsiteY4" fmla="*/ 77020 h 700342"/>
              <a:gd name="connsiteX5" fmla="*/ 3749446 w 7130571"/>
              <a:gd name="connsiteY5" fmla="*/ 2317 h 700342"/>
              <a:gd name="connsiteX6" fmla="*/ 3973577 w 7130571"/>
              <a:gd name="connsiteY6" fmla="*/ 34332 h 700342"/>
              <a:gd name="connsiteX7" fmla="*/ 4251072 w 7130571"/>
              <a:gd name="connsiteY7" fmla="*/ 183738 h 700342"/>
              <a:gd name="connsiteX8" fmla="*/ 4645969 w 7130571"/>
              <a:gd name="connsiteY8" fmla="*/ 418519 h 700342"/>
              <a:gd name="connsiteX9" fmla="*/ 4914103 w 7130571"/>
              <a:gd name="connsiteY9" fmla="*/ 567158 h 700342"/>
              <a:gd name="connsiteX10" fmla="*/ 5997940 w 7130571"/>
              <a:gd name="connsiteY10" fmla="*/ 693651 h 700342"/>
              <a:gd name="connsiteX11" fmla="*/ 7130571 w 7130571"/>
              <a:gd name="connsiteY11" fmla="*/ 694819 h 700342"/>
              <a:gd name="connsiteX0" fmla="*/ 0 w 7130571"/>
              <a:gd name="connsiteY0" fmla="*/ 695987 h 695992"/>
              <a:gd name="connsiteX1" fmla="*/ 1796307 w 7130571"/>
              <a:gd name="connsiteY1" fmla="*/ 695987 h 695992"/>
              <a:gd name="connsiteX2" fmla="*/ 2586101 w 7130571"/>
              <a:gd name="connsiteY2" fmla="*/ 567925 h 695992"/>
              <a:gd name="connsiteX3" fmla="*/ 3194456 w 7130571"/>
              <a:gd name="connsiteY3" fmla="*/ 237097 h 695992"/>
              <a:gd name="connsiteX4" fmla="*/ 3471950 w 7130571"/>
              <a:gd name="connsiteY4" fmla="*/ 77020 h 695992"/>
              <a:gd name="connsiteX5" fmla="*/ 3749446 w 7130571"/>
              <a:gd name="connsiteY5" fmla="*/ 2317 h 695992"/>
              <a:gd name="connsiteX6" fmla="*/ 3973577 w 7130571"/>
              <a:gd name="connsiteY6" fmla="*/ 34332 h 695992"/>
              <a:gd name="connsiteX7" fmla="*/ 4251072 w 7130571"/>
              <a:gd name="connsiteY7" fmla="*/ 183738 h 695992"/>
              <a:gd name="connsiteX8" fmla="*/ 4645969 w 7130571"/>
              <a:gd name="connsiteY8" fmla="*/ 418519 h 695992"/>
              <a:gd name="connsiteX9" fmla="*/ 4914103 w 7130571"/>
              <a:gd name="connsiteY9" fmla="*/ 567158 h 695992"/>
              <a:gd name="connsiteX10" fmla="*/ 5997940 w 7130571"/>
              <a:gd name="connsiteY10" fmla="*/ 693651 h 695992"/>
              <a:gd name="connsiteX11" fmla="*/ 7130571 w 7130571"/>
              <a:gd name="connsiteY11" fmla="*/ 694819 h 695992"/>
              <a:gd name="connsiteX0" fmla="*/ 0 w 42019265"/>
              <a:gd name="connsiteY0" fmla="*/ 695987 h 695992"/>
              <a:gd name="connsiteX1" fmla="*/ 1796307 w 42019265"/>
              <a:gd name="connsiteY1" fmla="*/ 695987 h 695992"/>
              <a:gd name="connsiteX2" fmla="*/ 2586101 w 42019265"/>
              <a:gd name="connsiteY2" fmla="*/ 567925 h 695992"/>
              <a:gd name="connsiteX3" fmla="*/ 3194456 w 42019265"/>
              <a:gd name="connsiteY3" fmla="*/ 237097 h 695992"/>
              <a:gd name="connsiteX4" fmla="*/ 3471950 w 42019265"/>
              <a:gd name="connsiteY4" fmla="*/ 77020 h 695992"/>
              <a:gd name="connsiteX5" fmla="*/ 3749446 w 42019265"/>
              <a:gd name="connsiteY5" fmla="*/ 2317 h 695992"/>
              <a:gd name="connsiteX6" fmla="*/ 3973577 w 42019265"/>
              <a:gd name="connsiteY6" fmla="*/ 34332 h 695992"/>
              <a:gd name="connsiteX7" fmla="*/ 4251072 w 42019265"/>
              <a:gd name="connsiteY7" fmla="*/ 183738 h 695992"/>
              <a:gd name="connsiteX8" fmla="*/ 4645969 w 42019265"/>
              <a:gd name="connsiteY8" fmla="*/ 418519 h 695992"/>
              <a:gd name="connsiteX9" fmla="*/ 4914103 w 42019265"/>
              <a:gd name="connsiteY9" fmla="*/ 567158 h 695992"/>
              <a:gd name="connsiteX10" fmla="*/ 5997940 w 42019265"/>
              <a:gd name="connsiteY10" fmla="*/ 693651 h 695992"/>
              <a:gd name="connsiteX11" fmla="*/ 42019265 w 42019265"/>
              <a:gd name="connsiteY11" fmla="*/ 694819 h 695992"/>
              <a:gd name="connsiteX0" fmla="*/ 0 w 42019265"/>
              <a:gd name="connsiteY0" fmla="*/ 695987 h 695992"/>
              <a:gd name="connsiteX1" fmla="*/ 1796307 w 42019265"/>
              <a:gd name="connsiteY1" fmla="*/ 695987 h 695992"/>
              <a:gd name="connsiteX2" fmla="*/ 2586101 w 42019265"/>
              <a:gd name="connsiteY2" fmla="*/ 567925 h 695992"/>
              <a:gd name="connsiteX3" fmla="*/ 3194456 w 42019265"/>
              <a:gd name="connsiteY3" fmla="*/ 237097 h 695992"/>
              <a:gd name="connsiteX4" fmla="*/ 3471950 w 42019265"/>
              <a:gd name="connsiteY4" fmla="*/ 77020 h 695992"/>
              <a:gd name="connsiteX5" fmla="*/ 3749446 w 42019265"/>
              <a:gd name="connsiteY5" fmla="*/ 2317 h 695992"/>
              <a:gd name="connsiteX6" fmla="*/ 3973577 w 42019265"/>
              <a:gd name="connsiteY6" fmla="*/ 34332 h 695992"/>
              <a:gd name="connsiteX7" fmla="*/ 4251072 w 42019265"/>
              <a:gd name="connsiteY7" fmla="*/ 183738 h 695992"/>
              <a:gd name="connsiteX8" fmla="*/ 4645969 w 42019265"/>
              <a:gd name="connsiteY8" fmla="*/ 418519 h 695992"/>
              <a:gd name="connsiteX9" fmla="*/ 4914103 w 42019265"/>
              <a:gd name="connsiteY9" fmla="*/ 567158 h 695992"/>
              <a:gd name="connsiteX10" fmla="*/ 9563210 w 42019265"/>
              <a:gd name="connsiteY10" fmla="*/ 693651 h 695992"/>
              <a:gd name="connsiteX11" fmla="*/ 42019265 w 42019265"/>
              <a:gd name="connsiteY11" fmla="*/ 694819 h 695992"/>
              <a:gd name="connsiteX0" fmla="*/ 0 w 42019265"/>
              <a:gd name="connsiteY0" fmla="*/ 695987 h 695992"/>
              <a:gd name="connsiteX1" fmla="*/ 1796307 w 42019265"/>
              <a:gd name="connsiteY1" fmla="*/ 695987 h 695992"/>
              <a:gd name="connsiteX2" fmla="*/ 2586101 w 42019265"/>
              <a:gd name="connsiteY2" fmla="*/ 567925 h 695992"/>
              <a:gd name="connsiteX3" fmla="*/ 3194456 w 42019265"/>
              <a:gd name="connsiteY3" fmla="*/ 237097 h 695992"/>
              <a:gd name="connsiteX4" fmla="*/ 3471950 w 42019265"/>
              <a:gd name="connsiteY4" fmla="*/ 77020 h 695992"/>
              <a:gd name="connsiteX5" fmla="*/ 3749446 w 42019265"/>
              <a:gd name="connsiteY5" fmla="*/ 2317 h 695992"/>
              <a:gd name="connsiteX6" fmla="*/ 3973577 w 42019265"/>
              <a:gd name="connsiteY6" fmla="*/ 34332 h 695992"/>
              <a:gd name="connsiteX7" fmla="*/ 4251072 w 42019265"/>
              <a:gd name="connsiteY7" fmla="*/ 183738 h 695992"/>
              <a:gd name="connsiteX8" fmla="*/ 4645969 w 42019265"/>
              <a:gd name="connsiteY8" fmla="*/ 418519 h 695992"/>
              <a:gd name="connsiteX9" fmla="*/ 4914103 w 42019265"/>
              <a:gd name="connsiteY9" fmla="*/ 567158 h 695992"/>
              <a:gd name="connsiteX10" fmla="*/ 9563210 w 42019265"/>
              <a:gd name="connsiteY10" fmla="*/ 693651 h 695992"/>
              <a:gd name="connsiteX11" fmla="*/ 42019265 w 42019265"/>
              <a:gd name="connsiteY11" fmla="*/ 694819 h 695992"/>
              <a:gd name="connsiteX0" fmla="*/ 0 w 69777412"/>
              <a:gd name="connsiteY0" fmla="*/ 699370 h 699370"/>
              <a:gd name="connsiteX1" fmla="*/ 29554454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777412"/>
              <a:gd name="connsiteY0" fmla="*/ 699370 h 699370"/>
              <a:gd name="connsiteX1" fmla="*/ 26243856 w 69777412"/>
              <a:gd name="connsiteY1" fmla="*/ 695987 h 699370"/>
              <a:gd name="connsiteX2" fmla="*/ 30344248 w 69777412"/>
              <a:gd name="connsiteY2" fmla="*/ 567925 h 699370"/>
              <a:gd name="connsiteX3" fmla="*/ 30952603 w 69777412"/>
              <a:gd name="connsiteY3" fmla="*/ 237097 h 699370"/>
              <a:gd name="connsiteX4" fmla="*/ 31230097 w 69777412"/>
              <a:gd name="connsiteY4" fmla="*/ 77020 h 699370"/>
              <a:gd name="connsiteX5" fmla="*/ 31507593 w 69777412"/>
              <a:gd name="connsiteY5" fmla="*/ 2317 h 699370"/>
              <a:gd name="connsiteX6" fmla="*/ 31731724 w 69777412"/>
              <a:gd name="connsiteY6" fmla="*/ 34332 h 699370"/>
              <a:gd name="connsiteX7" fmla="*/ 32009219 w 69777412"/>
              <a:gd name="connsiteY7" fmla="*/ 183738 h 699370"/>
              <a:gd name="connsiteX8" fmla="*/ 32404116 w 69777412"/>
              <a:gd name="connsiteY8" fmla="*/ 418519 h 699370"/>
              <a:gd name="connsiteX9" fmla="*/ 32672250 w 69777412"/>
              <a:gd name="connsiteY9" fmla="*/ 567158 h 699370"/>
              <a:gd name="connsiteX10" fmla="*/ 37321357 w 69777412"/>
              <a:gd name="connsiteY10" fmla="*/ 693651 h 699370"/>
              <a:gd name="connsiteX11" fmla="*/ 69777412 w 69777412"/>
              <a:gd name="connsiteY11" fmla="*/ 694819 h 699370"/>
              <a:gd name="connsiteX0" fmla="*/ 0 w 69904744"/>
              <a:gd name="connsiteY0" fmla="*/ 699370 h 701585"/>
              <a:gd name="connsiteX1" fmla="*/ 26243856 w 69904744"/>
              <a:gd name="connsiteY1" fmla="*/ 695987 h 701585"/>
              <a:gd name="connsiteX2" fmla="*/ 30344248 w 69904744"/>
              <a:gd name="connsiteY2" fmla="*/ 567925 h 701585"/>
              <a:gd name="connsiteX3" fmla="*/ 30952603 w 69904744"/>
              <a:gd name="connsiteY3" fmla="*/ 237097 h 701585"/>
              <a:gd name="connsiteX4" fmla="*/ 31230097 w 69904744"/>
              <a:gd name="connsiteY4" fmla="*/ 77020 h 701585"/>
              <a:gd name="connsiteX5" fmla="*/ 31507593 w 69904744"/>
              <a:gd name="connsiteY5" fmla="*/ 2317 h 701585"/>
              <a:gd name="connsiteX6" fmla="*/ 31731724 w 69904744"/>
              <a:gd name="connsiteY6" fmla="*/ 34332 h 701585"/>
              <a:gd name="connsiteX7" fmla="*/ 32009219 w 69904744"/>
              <a:gd name="connsiteY7" fmla="*/ 183738 h 701585"/>
              <a:gd name="connsiteX8" fmla="*/ 32404116 w 69904744"/>
              <a:gd name="connsiteY8" fmla="*/ 418519 h 701585"/>
              <a:gd name="connsiteX9" fmla="*/ 32672250 w 69904744"/>
              <a:gd name="connsiteY9" fmla="*/ 567158 h 701585"/>
              <a:gd name="connsiteX10" fmla="*/ 37321357 w 69904744"/>
              <a:gd name="connsiteY10" fmla="*/ 693651 h 701585"/>
              <a:gd name="connsiteX11" fmla="*/ 69904744 w 69904744"/>
              <a:gd name="connsiteY11" fmla="*/ 701585 h 701585"/>
              <a:gd name="connsiteX0" fmla="*/ 0 w 69904744"/>
              <a:gd name="connsiteY0" fmla="*/ 699370 h 701585"/>
              <a:gd name="connsiteX1" fmla="*/ 26243856 w 69904744"/>
              <a:gd name="connsiteY1" fmla="*/ 695987 h 701585"/>
              <a:gd name="connsiteX2" fmla="*/ 30344248 w 69904744"/>
              <a:gd name="connsiteY2" fmla="*/ 567925 h 701585"/>
              <a:gd name="connsiteX3" fmla="*/ 30952603 w 69904744"/>
              <a:gd name="connsiteY3" fmla="*/ 237097 h 701585"/>
              <a:gd name="connsiteX4" fmla="*/ 31230097 w 69904744"/>
              <a:gd name="connsiteY4" fmla="*/ 77020 h 701585"/>
              <a:gd name="connsiteX5" fmla="*/ 31507593 w 69904744"/>
              <a:gd name="connsiteY5" fmla="*/ 2317 h 701585"/>
              <a:gd name="connsiteX6" fmla="*/ 31731724 w 69904744"/>
              <a:gd name="connsiteY6" fmla="*/ 34332 h 701585"/>
              <a:gd name="connsiteX7" fmla="*/ 32009219 w 69904744"/>
              <a:gd name="connsiteY7" fmla="*/ 183738 h 701585"/>
              <a:gd name="connsiteX8" fmla="*/ 32404116 w 69904744"/>
              <a:gd name="connsiteY8" fmla="*/ 418519 h 701585"/>
              <a:gd name="connsiteX9" fmla="*/ 32672250 w 69904744"/>
              <a:gd name="connsiteY9" fmla="*/ 567158 h 701585"/>
              <a:gd name="connsiteX10" fmla="*/ 37448689 w 69904744"/>
              <a:gd name="connsiteY10" fmla="*/ 698725 h 701585"/>
              <a:gd name="connsiteX11" fmla="*/ 69904744 w 69904744"/>
              <a:gd name="connsiteY11" fmla="*/ 701585 h 701585"/>
              <a:gd name="connsiteX0" fmla="*/ 0 w 69904744"/>
              <a:gd name="connsiteY0" fmla="*/ 699370 h 796087"/>
              <a:gd name="connsiteX1" fmla="*/ 26243856 w 69904744"/>
              <a:gd name="connsiteY1" fmla="*/ 695987 h 796087"/>
              <a:gd name="connsiteX2" fmla="*/ 30344248 w 69904744"/>
              <a:gd name="connsiteY2" fmla="*/ 567925 h 796087"/>
              <a:gd name="connsiteX3" fmla="*/ 30952603 w 69904744"/>
              <a:gd name="connsiteY3" fmla="*/ 237097 h 796087"/>
              <a:gd name="connsiteX4" fmla="*/ 31230097 w 69904744"/>
              <a:gd name="connsiteY4" fmla="*/ 77020 h 796087"/>
              <a:gd name="connsiteX5" fmla="*/ 31507593 w 69904744"/>
              <a:gd name="connsiteY5" fmla="*/ 2317 h 796087"/>
              <a:gd name="connsiteX6" fmla="*/ 31731724 w 69904744"/>
              <a:gd name="connsiteY6" fmla="*/ 34332 h 796087"/>
              <a:gd name="connsiteX7" fmla="*/ 32009219 w 69904744"/>
              <a:gd name="connsiteY7" fmla="*/ 183738 h 796087"/>
              <a:gd name="connsiteX8" fmla="*/ 32404116 w 69904744"/>
              <a:gd name="connsiteY8" fmla="*/ 418519 h 796087"/>
              <a:gd name="connsiteX9" fmla="*/ 32672250 w 69904744"/>
              <a:gd name="connsiteY9" fmla="*/ 567158 h 796087"/>
              <a:gd name="connsiteX10" fmla="*/ 37448689 w 69904744"/>
              <a:gd name="connsiteY10" fmla="*/ 698725 h 796087"/>
              <a:gd name="connsiteX11" fmla="*/ 69904744 w 69904744"/>
              <a:gd name="connsiteY11" fmla="*/ 701585 h 796087"/>
              <a:gd name="connsiteX0" fmla="*/ 0 w 69904744"/>
              <a:gd name="connsiteY0" fmla="*/ 699370 h 802612"/>
              <a:gd name="connsiteX1" fmla="*/ 26243856 w 69904744"/>
              <a:gd name="connsiteY1" fmla="*/ 695987 h 802612"/>
              <a:gd name="connsiteX2" fmla="*/ 30344248 w 69904744"/>
              <a:gd name="connsiteY2" fmla="*/ 567925 h 802612"/>
              <a:gd name="connsiteX3" fmla="*/ 30952603 w 69904744"/>
              <a:gd name="connsiteY3" fmla="*/ 237097 h 802612"/>
              <a:gd name="connsiteX4" fmla="*/ 31230097 w 69904744"/>
              <a:gd name="connsiteY4" fmla="*/ 77020 h 802612"/>
              <a:gd name="connsiteX5" fmla="*/ 31507593 w 69904744"/>
              <a:gd name="connsiteY5" fmla="*/ 2317 h 802612"/>
              <a:gd name="connsiteX6" fmla="*/ 31731724 w 69904744"/>
              <a:gd name="connsiteY6" fmla="*/ 34332 h 802612"/>
              <a:gd name="connsiteX7" fmla="*/ 32009219 w 69904744"/>
              <a:gd name="connsiteY7" fmla="*/ 183738 h 802612"/>
              <a:gd name="connsiteX8" fmla="*/ 32404116 w 69904744"/>
              <a:gd name="connsiteY8" fmla="*/ 418519 h 802612"/>
              <a:gd name="connsiteX9" fmla="*/ 32672250 w 69904744"/>
              <a:gd name="connsiteY9" fmla="*/ 567158 h 802612"/>
              <a:gd name="connsiteX10" fmla="*/ 37448689 w 69904744"/>
              <a:gd name="connsiteY10" fmla="*/ 698725 h 802612"/>
              <a:gd name="connsiteX11" fmla="*/ 69904744 w 69904744"/>
              <a:gd name="connsiteY11" fmla="*/ 701585 h 802612"/>
              <a:gd name="connsiteX0" fmla="*/ 0 w 69904744"/>
              <a:gd name="connsiteY0" fmla="*/ 699370 h 802612"/>
              <a:gd name="connsiteX1" fmla="*/ 26243856 w 69904744"/>
              <a:gd name="connsiteY1" fmla="*/ 695987 h 802612"/>
              <a:gd name="connsiteX2" fmla="*/ 30344248 w 69904744"/>
              <a:gd name="connsiteY2" fmla="*/ 567925 h 802612"/>
              <a:gd name="connsiteX3" fmla="*/ 30952603 w 69904744"/>
              <a:gd name="connsiteY3" fmla="*/ 237097 h 802612"/>
              <a:gd name="connsiteX4" fmla="*/ 31230097 w 69904744"/>
              <a:gd name="connsiteY4" fmla="*/ 77020 h 802612"/>
              <a:gd name="connsiteX5" fmla="*/ 31507593 w 69904744"/>
              <a:gd name="connsiteY5" fmla="*/ 2317 h 802612"/>
              <a:gd name="connsiteX6" fmla="*/ 31731724 w 69904744"/>
              <a:gd name="connsiteY6" fmla="*/ 34332 h 802612"/>
              <a:gd name="connsiteX7" fmla="*/ 32009219 w 69904744"/>
              <a:gd name="connsiteY7" fmla="*/ 183738 h 802612"/>
              <a:gd name="connsiteX8" fmla="*/ 32404116 w 69904744"/>
              <a:gd name="connsiteY8" fmla="*/ 418519 h 802612"/>
              <a:gd name="connsiteX9" fmla="*/ 32672250 w 69904744"/>
              <a:gd name="connsiteY9" fmla="*/ 567158 h 802612"/>
              <a:gd name="connsiteX10" fmla="*/ 37448689 w 69904744"/>
              <a:gd name="connsiteY10" fmla="*/ 698725 h 802612"/>
              <a:gd name="connsiteX11" fmla="*/ 69904744 w 69904744"/>
              <a:gd name="connsiteY11" fmla="*/ 701585 h 802612"/>
              <a:gd name="connsiteX0" fmla="*/ 0 w 69904744"/>
              <a:gd name="connsiteY0" fmla="*/ 699370 h 701585"/>
              <a:gd name="connsiteX1" fmla="*/ 26243856 w 69904744"/>
              <a:gd name="connsiteY1" fmla="*/ 695987 h 701585"/>
              <a:gd name="connsiteX2" fmla="*/ 30344248 w 69904744"/>
              <a:gd name="connsiteY2" fmla="*/ 567925 h 701585"/>
              <a:gd name="connsiteX3" fmla="*/ 30952603 w 69904744"/>
              <a:gd name="connsiteY3" fmla="*/ 237097 h 701585"/>
              <a:gd name="connsiteX4" fmla="*/ 31230097 w 69904744"/>
              <a:gd name="connsiteY4" fmla="*/ 77020 h 701585"/>
              <a:gd name="connsiteX5" fmla="*/ 31507593 w 69904744"/>
              <a:gd name="connsiteY5" fmla="*/ 2317 h 701585"/>
              <a:gd name="connsiteX6" fmla="*/ 31731724 w 69904744"/>
              <a:gd name="connsiteY6" fmla="*/ 34332 h 701585"/>
              <a:gd name="connsiteX7" fmla="*/ 32009219 w 69904744"/>
              <a:gd name="connsiteY7" fmla="*/ 183738 h 701585"/>
              <a:gd name="connsiteX8" fmla="*/ 32404116 w 69904744"/>
              <a:gd name="connsiteY8" fmla="*/ 418519 h 701585"/>
              <a:gd name="connsiteX9" fmla="*/ 32672250 w 69904744"/>
              <a:gd name="connsiteY9" fmla="*/ 567158 h 701585"/>
              <a:gd name="connsiteX10" fmla="*/ 33615204 w 69904744"/>
              <a:gd name="connsiteY10" fmla="*/ 674883 h 701585"/>
              <a:gd name="connsiteX11" fmla="*/ 37448689 w 69904744"/>
              <a:gd name="connsiteY11" fmla="*/ 698725 h 701585"/>
              <a:gd name="connsiteX12" fmla="*/ 69904744 w 69904744"/>
              <a:gd name="connsiteY12" fmla="*/ 701585 h 701585"/>
              <a:gd name="connsiteX0" fmla="*/ 0 w 69904744"/>
              <a:gd name="connsiteY0" fmla="*/ 699370 h 701585"/>
              <a:gd name="connsiteX1" fmla="*/ 26243856 w 69904744"/>
              <a:gd name="connsiteY1" fmla="*/ 695987 h 701585"/>
              <a:gd name="connsiteX2" fmla="*/ 30344248 w 69904744"/>
              <a:gd name="connsiteY2" fmla="*/ 567925 h 701585"/>
              <a:gd name="connsiteX3" fmla="*/ 30952603 w 69904744"/>
              <a:gd name="connsiteY3" fmla="*/ 237097 h 701585"/>
              <a:gd name="connsiteX4" fmla="*/ 31230097 w 69904744"/>
              <a:gd name="connsiteY4" fmla="*/ 77020 h 701585"/>
              <a:gd name="connsiteX5" fmla="*/ 31507593 w 69904744"/>
              <a:gd name="connsiteY5" fmla="*/ 2317 h 701585"/>
              <a:gd name="connsiteX6" fmla="*/ 31731724 w 69904744"/>
              <a:gd name="connsiteY6" fmla="*/ 34332 h 701585"/>
              <a:gd name="connsiteX7" fmla="*/ 32009219 w 69904744"/>
              <a:gd name="connsiteY7" fmla="*/ 183738 h 701585"/>
              <a:gd name="connsiteX8" fmla="*/ 32404116 w 69904744"/>
              <a:gd name="connsiteY8" fmla="*/ 418519 h 701585"/>
              <a:gd name="connsiteX9" fmla="*/ 32672250 w 69904744"/>
              <a:gd name="connsiteY9" fmla="*/ 567158 h 701585"/>
              <a:gd name="connsiteX10" fmla="*/ 33615204 w 69904744"/>
              <a:gd name="connsiteY10" fmla="*/ 674883 h 701585"/>
              <a:gd name="connsiteX11" fmla="*/ 37448689 w 69904744"/>
              <a:gd name="connsiteY11" fmla="*/ 698725 h 701585"/>
              <a:gd name="connsiteX12" fmla="*/ 69904744 w 69904744"/>
              <a:gd name="connsiteY12" fmla="*/ 701585 h 701585"/>
              <a:gd name="connsiteX0" fmla="*/ 0 w 69904744"/>
              <a:gd name="connsiteY0" fmla="*/ 699370 h 701585"/>
              <a:gd name="connsiteX1" fmla="*/ 26243856 w 69904744"/>
              <a:gd name="connsiteY1" fmla="*/ 695987 h 701585"/>
              <a:gd name="connsiteX2" fmla="*/ 30344248 w 69904744"/>
              <a:gd name="connsiteY2" fmla="*/ 567925 h 701585"/>
              <a:gd name="connsiteX3" fmla="*/ 30952603 w 69904744"/>
              <a:gd name="connsiteY3" fmla="*/ 237097 h 701585"/>
              <a:gd name="connsiteX4" fmla="*/ 31230097 w 69904744"/>
              <a:gd name="connsiteY4" fmla="*/ 77020 h 701585"/>
              <a:gd name="connsiteX5" fmla="*/ 31507593 w 69904744"/>
              <a:gd name="connsiteY5" fmla="*/ 2317 h 701585"/>
              <a:gd name="connsiteX6" fmla="*/ 31731724 w 69904744"/>
              <a:gd name="connsiteY6" fmla="*/ 34332 h 701585"/>
              <a:gd name="connsiteX7" fmla="*/ 32009219 w 69904744"/>
              <a:gd name="connsiteY7" fmla="*/ 183738 h 701585"/>
              <a:gd name="connsiteX8" fmla="*/ 32404116 w 69904744"/>
              <a:gd name="connsiteY8" fmla="*/ 418519 h 701585"/>
              <a:gd name="connsiteX9" fmla="*/ 32672250 w 69904744"/>
              <a:gd name="connsiteY9" fmla="*/ 567158 h 701585"/>
              <a:gd name="connsiteX10" fmla="*/ 33615204 w 69904744"/>
              <a:gd name="connsiteY10" fmla="*/ 674883 h 701585"/>
              <a:gd name="connsiteX11" fmla="*/ 37448689 w 69904744"/>
              <a:gd name="connsiteY11" fmla="*/ 698725 h 701585"/>
              <a:gd name="connsiteX12" fmla="*/ 69904744 w 69904744"/>
              <a:gd name="connsiteY12" fmla="*/ 701585 h 701585"/>
              <a:gd name="connsiteX0" fmla="*/ 0 w 69904744"/>
              <a:gd name="connsiteY0" fmla="*/ 699370 h 701585"/>
              <a:gd name="connsiteX1" fmla="*/ 26243856 w 69904744"/>
              <a:gd name="connsiteY1" fmla="*/ 695987 h 701585"/>
              <a:gd name="connsiteX2" fmla="*/ 30344248 w 69904744"/>
              <a:gd name="connsiteY2" fmla="*/ 567925 h 701585"/>
              <a:gd name="connsiteX3" fmla="*/ 30952603 w 69904744"/>
              <a:gd name="connsiteY3" fmla="*/ 237097 h 701585"/>
              <a:gd name="connsiteX4" fmla="*/ 31230097 w 69904744"/>
              <a:gd name="connsiteY4" fmla="*/ 77020 h 701585"/>
              <a:gd name="connsiteX5" fmla="*/ 31507593 w 69904744"/>
              <a:gd name="connsiteY5" fmla="*/ 2317 h 701585"/>
              <a:gd name="connsiteX6" fmla="*/ 31731724 w 69904744"/>
              <a:gd name="connsiteY6" fmla="*/ 34332 h 701585"/>
              <a:gd name="connsiteX7" fmla="*/ 32009219 w 69904744"/>
              <a:gd name="connsiteY7" fmla="*/ 183738 h 701585"/>
              <a:gd name="connsiteX8" fmla="*/ 32404116 w 69904744"/>
              <a:gd name="connsiteY8" fmla="*/ 418519 h 701585"/>
              <a:gd name="connsiteX9" fmla="*/ 32672250 w 69904744"/>
              <a:gd name="connsiteY9" fmla="*/ 567158 h 701585"/>
              <a:gd name="connsiteX10" fmla="*/ 33615204 w 69904744"/>
              <a:gd name="connsiteY10" fmla="*/ 674883 h 701585"/>
              <a:gd name="connsiteX11" fmla="*/ 37448689 w 69904744"/>
              <a:gd name="connsiteY11" fmla="*/ 698725 h 701585"/>
              <a:gd name="connsiteX12" fmla="*/ 69904744 w 69904744"/>
              <a:gd name="connsiteY12" fmla="*/ 701585 h 701585"/>
              <a:gd name="connsiteX0" fmla="*/ 0 w 69904744"/>
              <a:gd name="connsiteY0" fmla="*/ 699370 h 701585"/>
              <a:gd name="connsiteX1" fmla="*/ 26243856 w 69904744"/>
              <a:gd name="connsiteY1" fmla="*/ 695987 h 701585"/>
              <a:gd name="connsiteX2" fmla="*/ 30344248 w 69904744"/>
              <a:gd name="connsiteY2" fmla="*/ 567925 h 701585"/>
              <a:gd name="connsiteX3" fmla="*/ 30952603 w 69904744"/>
              <a:gd name="connsiteY3" fmla="*/ 237097 h 701585"/>
              <a:gd name="connsiteX4" fmla="*/ 31230097 w 69904744"/>
              <a:gd name="connsiteY4" fmla="*/ 77020 h 701585"/>
              <a:gd name="connsiteX5" fmla="*/ 31507593 w 69904744"/>
              <a:gd name="connsiteY5" fmla="*/ 2317 h 701585"/>
              <a:gd name="connsiteX6" fmla="*/ 31731724 w 69904744"/>
              <a:gd name="connsiteY6" fmla="*/ 34332 h 701585"/>
              <a:gd name="connsiteX7" fmla="*/ 32009219 w 69904744"/>
              <a:gd name="connsiteY7" fmla="*/ 183738 h 701585"/>
              <a:gd name="connsiteX8" fmla="*/ 32404116 w 69904744"/>
              <a:gd name="connsiteY8" fmla="*/ 418519 h 701585"/>
              <a:gd name="connsiteX9" fmla="*/ 32672250 w 69904744"/>
              <a:gd name="connsiteY9" fmla="*/ 567158 h 701585"/>
              <a:gd name="connsiteX10" fmla="*/ 34379198 w 69904744"/>
              <a:gd name="connsiteY10" fmla="*/ 688415 h 701585"/>
              <a:gd name="connsiteX11" fmla="*/ 37448689 w 69904744"/>
              <a:gd name="connsiteY11" fmla="*/ 698725 h 701585"/>
              <a:gd name="connsiteX12" fmla="*/ 69904744 w 69904744"/>
              <a:gd name="connsiteY12" fmla="*/ 701585 h 701585"/>
              <a:gd name="connsiteX0" fmla="*/ 0 w 72324033"/>
              <a:gd name="connsiteY0" fmla="*/ 699370 h 701585"/>
              <a:gd name="connsiteX1" fmla="*/ 28663145 w 72324033"/>
              <a:gd name="connsiteY1" fmla="*/ 695987 h 701585"/>
              <a:gd name="connsiteX2" fmla="*/ 32763537 w 72324033"/>
              <a:gd name="connsiteY2" fmla="*/ 567925 h 701585"/>
              <a:gd name="connsiteX3" fmla="*/ 33371892 w 72324033"/>
              <a:gd name="connsiteY3" fmla="*/ 237097 h 701585"/>
              <a:gd name="connsiteX4" fmla="*/ 33649386 w 72324033"/>
              <a:gd name="connsiteY4" fmla="*/ 77020 h 701585"/>
              <a:gd name="connsiteX5" fmla="*/ 33926882 w 72324033"/>
              <a:gd name="connsiteY5" fmla="*/ 2317 h 701585"/>
              <a:gd name="connsiteX6" fmla="*/ 34151013 w 72324033"/>
              <a:gd name="connsiteY6" fmla="*/ 34332 h 701585"/>
              <a:gd name="connsiteX7" fmla="*/ 34428508 w 72324033"/>
              <a:gd name="connsiteY7" fmla="*/ 183738 h 701585"/>
              <a:gd name="connsiteX8" fmla="*/ 34823405 w 72324033"/>
              <a:gd name="connsiteY8" fmla="*/ 418519 h 701585"/>
              <a:gd name="connsiteX9" fmla="*/ 35091539 w 72324033"/>
              <a:gd name="connsiteY9" fmla="*/ 567158 h 701585"/>
              <a:gd name="connsiteX10" fmla="*/ 36798487 w 72324033"/>
              <a:gd name="connsiteY10" fmla="*/ 688415 h 701585"/>
              <a:gd name="connsiteX11" fmla="*/ 39867978 w 72324033"/>
              <a:gd name="connsiteY11" fmla="*/ 698725 h 701585"/>
              <a:gd name="connsiteX12" fmla="*/ 72324033 w 72324033"/>
              <a:gd name="connsiteY12" fmla="*/ 701585 h 701585"/>
              <a:gd name="connsiteX0" fmla="*/ 0 w 70414073"/>
              <a:gd name="connsiteY0" fmla="*/ 699370 h 699894"/>
              <a:gd name="connsiteX1" fmla="*/ 28663145 w 70414073"/>
              <a:gd name="connsiteY1" fmla="*/ 695987 h 699894"/>
              <a:gd name="connsiteX2" fmla="*/ 32763537 w 70414073"/>
              <a:gd name="connsiteY2" fmla="*/ 567925 h 699894"/>
              <a:gd name="connsiteX3" fmla="*/ 33371892 w 70414073"/>
              <a:gd name="connsiteY3" fmla="*/ 237097 h 699894"/>
              <a:gd name="connsiteX4" fmla="*/ 33649386 w 70414073"/>
              <a:gd name="connsiteY4" fmla="*/ 77020 h 699894"/>
              <a:gd name="connsiteX5" fmla="*/ 33926882 w 70414073"/>
              <a:gd name="connsiteY5" fmla="*/ 2317 h 699894"/>
              <a:gd name="connsiteX6" fmla="*/ 34151013 w 70414073"/>
              <a:gd name="connsiteY6" fmla="*/ 34332 h 699894"/>
              <a:gd name="connsiteX7" fmla="*/ 34428508 w 70414073"/>
              <a:gd name="connsiteY7" fmla="*/ 183738 h 699894"/>
              <a:gd name="connsiteX8" fmla="*/ 34823405 w 70414073"/>
              <a:gd name="connsiteY8" fmla="*/ 418519 h 699894"/>
              <a:gd name="connsiteX9" fmla="*/ 35091539 w 70414073"/>
              <a:gd name="connsiteY9" fmla="*/ 567158 h 699894"/>
              <a:gd name="connsiteX10" fmla="*/ 36798487 w 70414073"/>
              <a:gd name="connsiteY10" fmla="*/ 688415 h 699894"/>
              <a:gd name="connsiteX11" fmla="*/ 39867978 w 70414073"/>
              <a:gd name="connsiteY11" fmla="*/ 698725 h 699894"/>
              <a:gd name="connsiteX12" fmla="*/ 70414073 w 70414073"/>
              <a:gd name="connsiteY12" fmla="*/ 699894 h 699894"/>
              <a:gd name="connsiteX0" fmla="*/ 0 w 70414073"/>
              <a:gd name="connsiteY0" fmla="*/ 699370 h 699894"/>
              <a:gd name="connsiteX1" fmla="*/ 28663145 w 70414073"/>
              <a:gd name="connsiteY1" fmla="*/ 695987 h 699894"/>
              <a:gd name="connsiteX2" fmla="*/ 32763537 w 70414073"/>
              <a:gd name="connsiteY2" fmla="*/ 567925 h 699894"/>
              <a:gd name="connsiteX3" fmla="*/ 33371892 w 70414073"/>
              <a:gd name="connsiteY3" fmla="*/ 237097 h 699894"/>
              <a:gd name="connsiteX4" fmla="*/ 33649386 w 70414073"/>
              <a:gd name="connsiteY4" fmla="*/ 77020 h 699894"/>
              <a:gd name="connsiteX5" fmla="*/ 33926882 w 70414073"/>
              <a:gd name="connsiteY5" fmla="*/ 2317 h 699894"/>
              <a:gd name="connsiteX6" fmla="*/ 34151013 w 70414073"/>
              <a:gd name="connsiteY6" fmla="*/ 34332 h 699894"/>
              <a:gd name="connsiteX7" fmla="*/ 34428508 w 70414073"/>
              <a:gd name="connsiteY7" fmla="*/ 183738 h 699894"/>
              <a:gd name="connsiteX8" fmla="*/ 34823405 w 70414073"/>
              <a:gd name="connsiteY8" fmla="*/ 418519 h 699894"/>
              <a:gd name="connsiteX9" fmla="*/ 35091539 w 70414073"/>
              <a:gd name="connsiteY9" fmla="*/ 567158 h 699894"/>
              <a:gd name="connsiteX10" fmla="*/ 37180484 w 70414073"/>
              <a:gd name="connsiteY10" fmla="*/ 690106 h 699894"/>
              <a:gd name="connsiteX11" fmla="*/ 39867978 w 70414073"/>
              <a:gd name="connsiteY11" fmla="*/ 698725 h 699894"/>
              <a:gd name="connsiteX12" fmla="*/ 70414073 w 70414073"/>
              <a:gd name="connsiteY12" fmla="*/ 699894 h 699894"/>
              <a:gd name="connsiteX0" fmla="*/ 0 w 70414073"/>
              <a:gd name="connsiteY0" fmla="*/ 699370 h 699894"/>
              <a:gd name="connsiteX1" fmla="*/ 28663145 w 70414073"/>
              <a:gd name="connsiteY1" fmla="*/ 695987 h 699894"/>
              <a:gd name="connsiteX2" fmla="*/ 32763537 w 70414073"/>
              <a:gd name="connsiteY2" fmla="*/ 567925 h 699894"/>
              <a:gd name="connsiteX3" fmla="*/ 33371892 w 70414073"/>
              <a:gd name="connsiteY3" fmla="*/ 237097 h 699894"/>
              <a:gd name="connsiteX4" fmla="*/ 33649386 w 70414073"/>
              <a:gd name="connsiteY4" fmla="*/ 77020 h 699894"/>
              <a:gd name="connsiteX5" fmla="*/ 33926882 w 70414073"/>
              <a:gd name="connsiteY5" fmla="*/ 2317 h 699894"/>
              <a:gd name="connsiteX6" fmla="*/ 34151013 w 70414073"/>
              <a:gd name="connsiteY6" fmla="*/ 34332 h 699894"/>
              <a:gd name="connsiteX7" fmla="*/ 34428508 w 70414073"/>
              <a:gd name="connsiteY7" fmla="*/ 183738 h 699894"/>
              <a:gd name="connsiteX8" fmla="*/ 34823405 w 70414073"/>
              <a:gd name="connsiteY8" fmla="*/ 418519 h 699894"/>
              <a:gd name="connsiteX9" fmla="*/ 35091539 w 70414073"/>
              <a:gd name="connsiteY9" fmla="*/ 567158 h 699894"/>
              <a:gd name="connsiteX10" fmla="*/ 37180484 w 70414073"/>
              <a:gd name="connsiteY10" fmla="*/ 690106 h 699894"/>
              <a:gd name="connsiteX11" fmla="*/ 39867978 w 70414073"/>
              <a:gd name="connsiteY11" fmla="*/ 698725 h 699894"/>
              <a:gd name="connsiteX12" fmla="*/ 70414073 w 70414073"/>
              <a:gd name="connsiteY12" fmla="*/ 699894 h 699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414073" h="699894">
                <a:moveTo>
                  <a:pt x="0" y="699370"/>
                </a:moveTo>
                <a:lnTo>
                  <a:pt x="28663145" y="695987"/>
                </a:lnTo>
                <a:cubicBezTo>
                  <a:pt x="34123734" y="674080"/>
                  <a:pt x="31978746" y="644407"/>
                  <a:pt x="32763537" y="567925"/>
                </a:cubicBezTo>
                <a:cubicBezTo>
                  <a:pt x="32911666" y="491443"/>
                  <a:pt x="33224251" y="318914"/>
                  <a:pt x="33371892" y="237097"/>
                </a:cubicBezTo>
                <a:cubicBezTo>
                  <a:pt x="33519533" y="155280"/>
                  <a:pt x="33556888" y="116150"/>
                  <a:pt x="33649386" y="77020"/>
                </a:cubicBezTo>
                <a:cubicBezTo>
                  <a:pt x="33741884" y="37890"/>
                  <a:pt x="33843277" y="9432"/>
                  <a:pt x="33926882" y="2317"/>
                </a:cubicBezTo>
                <a:cubicBezTo>
                  <a:pt x="34010487" y="-4798"/>
                  <a:pt x="34067409" y="4095"/>
                  <a:pt x="34151013" y="34332"/>
                </a:cubicBezTo>
                <a:cubicBezTo>
                  <a:pt x="34234617" y="64569"/>
                  <a:pt x="34316443" y="119707"/>
                  <a:pt x="34428508" y="183738"/>
                </a:cubicBezTo>
                <a:cubicBezTo>
                  <a:pt x="34540573" y="247769"/>
                  <a:pt x="34712900" y="354616"/>
                  <a:pt x="34823405" y="418519"/>
                </a:cubicBezTo>
                <a:cubicBezTo>
                  <a:pt x="34933910" y="482422"/>
                  <a:pt x="34698693" y="521894"/>
                  <a:pt x="35091539" y="567158"/>
                </a:cubicBezTo>
                <a:cubicBezTo>
                  <a:pt x="35484386" y="612423"/>
                  <a:pt x="35238431" y="674944"/>
                  <a:pt x="37180484" y="690106"/>
                </a:cubicBezTo>
                <a:lnTo>
                  <a:pt x="39867978" y="698725"/>
                </a:lnTo>
                <a:lnTo>
                  <a:pt x="70414073" y="699894"/>
                </a:lnTo>
              </a:path>
            </a:pathLst>
          </a:custGeom>
          <a:ln w="57150" cmpd="sng">
            <a:solidFill>
              <a:srgbClr val="0000FF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1376798" y="5674114"/>
            <a:ext cx="5902109" cy="584892"/>
          </a:xfrm>
          <a:custGeom>
            <a:avLst/>
            <a:gdLst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591921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0" fmla="*/ 0 w 5475194"/>
              <a:gd name="connsiteY0" fmla="*/ 709311 h 723082"/>
              <a:gd name="connsiteX1" fmla="*/ 896523 w 5475194"/>
              <a:gd name="connsiteY1" fmla="*/ 709311 h 723082"/>
              <a:gd name="connsiteX2" fmla="*/ 1686317 w 5475194"/>
              <a:gd name="connsiteY2" fmla="*/ 581249 h 723082"/>
              <a:gd name="connsiteX3" fmla="*/ 2294672 w 5475194"/>
              <a:gd name="connsiteY3" fmla="*/ 250421 h 723082"/>
              <a:gd name="connsiteX4" fmla="*/ 2561494 w 5475194"/>
              <a:gd name="connsiteY4" fmla="*/ 69000 h 723082"/>
              <a:gd name="connsiteX5" fmla="*/ 2849662 w 5475194"/>
              <a:gd name="connsiteY5" fmla="*/ 15641 h 723082"/>
              <a:gd name="connsiteX6" fmla="*/ 2956391 w 5475194"/>
              <a:gd name="connsiteY6" fmla="*/ 15641 h 723082"/>
              <a:gd name="connsiteX7" fmla="*/ 3351288 w 5475194"/>
              <a:gd name="connsiteY7" fmla="*/ 197062 h 723082"/>
              <a:gd name="connsiteX8" fmla="*/ 3746185 w 5475194"/>
              <a:gd name="connsiteY8" fmla="*/ 431843 h 723082"/>
              <a:gd name="connsiteX9" fmla="*/ 4173101 w 5475194"/>
              <a:gd name="connsiteY9" fmla="*/ 634608 h 723082"/>
              <a:gd name="connsiteX10" fmla="*/ 4674727 w 5475194"/>
              <a:gd name="connsiteY10" fmla="*/ 698639 h 723082"/>
              <a:gd name="connsiteX11" fmla="*/ 5475194 w 5475194"/>
              <a:gd name="connsiteY11" fmla="*/ 719983 h 723082"/>
              <a:gd name="connsiteX0" fmla="*/ 0 w 5870091"/>
              <a:gd name="connsiteY0" fmla="*/ 709311 h 723082"/>
              <a:gd name="connsiteX1" fmla="*/ 896523 w 5870091"/>
              <a:gd name="connsiteY1" fmla="*/ 709311 h 723082"/>
              <a:gd name="connsiteX2" fmla="*/ 1686317 w 5870091"/>
              <a:gd name="connsiteY2" fmla="*/ 581249 h 723082"/>
              <a:gd name="connsiteX3" fmla="*/ 2294672 w 5870091"/>
              <a:gd name="connsiteY3" fmla="*/ 250421 h 723082"/>
              <a:gd name="connsiteX4" fmla="*/ 2561494 w 5870091"/>
              <a:gd name="connsiteY4" fmla="*/ 69000 h 723082"/>
              <a:gd name="connsiteX5" fmla="*/ 2849662 w 5870091"/>
              <a:gd name="connsiteY5" fmla="*/ 15641 h 723082"/>
              <a:gd name="connsiteX6" fmla="*/ 2956391 w 5870091"/>
              <a:gd name="connsiteY6" fmla="*/ 15641 h 723082"/>
              <a:gd name="connsiteX7" fmla="*/ 3351288 w 5870091"/>
              <a:gd name="connsiteY7" fmla="*/ 197062 h 723082"/>
              <a:gd name="connsiteX8" fmla="*/ 3746185 w 5870091"/>
              <a:gd name="connsiteY8" fmla="*/ 431843 h 723082"/>
              <a:gd name="connsiteX9" fmla="*/ 4173101 w 5870091"/>
              <a:gd name="connsiteY9" fmla="*/ 634608 h 723082"/>
              <a:gd name="connsiteX10" fmla="*/ 4674727 w 5870091"/>
              <a:gd name="connsiteY10" fmla="*/ 698639 h 723082"/>
              <a:gd name="connsiteX11" fmla="*/ 5870091 w 5870091"/>
              <a:gd name="connsiteY11" fmla="*/ 719983 h 723082"/>
              <a:gd name="connsiteX0" fmla="*/ 0 w 5870091"/>
              <a:gd name="connsiteY0" fmla="*/ 709311 h 735046"/>
              <a:gd name="connsiteX1" fmla="*/ 896523 w 5870091"/>
              <a:gd name="connsiteY1" fmla="*/ 709311 h 735046"/>
              <a:gd name="connsiteX2" fmla="*/ 1686317 w 5870091"/>
              <a:gd name="connsiteY2" fmla="*/ 581249 h 735046"/>
              <a:gd name="connsiteX3" fmla="*/ 2294672 w 5870091"/>
              <a:gd name="connsiteY3" fmla="*/ 250421 h 735046"/>
              <a:gd name="connsiteX4" fmla="*/ 2561494 w 5870091"/>
              <a:gd name="connsiteY4" fmla="*/ 69000 h 735046"/>
              <a:gd name="connsiteX5" fmla="*/ 2849662 w 5870091"/>
              <a:gd name="connsiteY5" fmla="*/ 15641 h 735046"/>
              <a:gd name="connsiteX6" fmla="*/ 2956391 w 5870091"/>
              <a:gd name="connsiteY6" fmla="*/ 15641 h 735046"/>
              <a:gd name="connsiteX7" fmla="*/ 3351288 w 5870091"/>
              <a:gd name="connsiteY7" fmla="*/ 197062 h 735046"/>
              <a:gd name="connsiteX8" fmla="*/ 3746185 w 5870091"/>
              <a:gd name="connsiteY8" fmla="*/ 431843 h 735046"/>
              <a:gd name="connsiteX9" fmla="*/ 4173101 w 5870091"/>
              <a:gd name="connsiteY9" fmla="*/ 634608 h 735046"/>
              <a:gd name="connsiteX10" fmla="*/ 4674727 w 5870091"/>
              <a:gd name="connsiteY10" fmla="*/ 730655 h 735046"/>
              <a:gd name="connsiteX11" fmla="*/ 5870091 w 5870091"/>
              <a:gd name="connsiteY11" fmla="*/ 719983 h 735046"/>
              <a:gd name="connsiteX0" fmla="*/ 0 w 5966147"/>
              <a:gd name="connsiteY0" fmla="*/ 709311 h 735046"/>
              <a:gd name="connsiteX1" fmla="*/ 896523 w 5966147"/>
              <a:gd name="connsiteY1" fmla="*/ 709311 h 735046"/>
              <a:gd name="connsiteX2" fmla="*/ 1686317 w 5966147"/>
              <a:gd name="connsiteY2" fmla="*/ 581249 h 735046"/>
              <a:gd name="connsiteX3" fmla="*/ 2294672 w 5966147"/>
              <a:gd name="connsiteY3" fmla="*/ 250421 h 735046"/>
              <a:gd name="connsiteX4" fmla="*/ 2561494 w 5966147"/>
              <a:gd name="connsiteY4" fmla="*/ 69000 h 735046"/>
              <a:gd name="connsiteX5" fmla="*/ 2849662 w 5966147"/>
              <a:gd name="connsiteY5" fmla="*/ 15641 h 735046"/>
              <a:gd name="connsiteX6" fmla="*/ 2956391 w 5966147"/>
              <a:gd name="connsiteY6" fmla="*/ 15641 h 735046"/>
              <a:gd name="connsiteX7" fmla="*/ 3351288 w 5966147"/>
              <a:gd name="connsiteY7" fmla="*/ 197062 h 735046"/>
              <a:gd name="connsiteX8" fmla="*/ 3746185 w 5966147"/>
              <a:gd name="connsiteY8" fmla="*/ 431843 h 735046"/>
              <a:gd name="connsiteX9" fmla="*/ 4173101 w 5966147"/>
              <a:gd name="connsiteY9" fmla="*/ 634608 h 735046"/>
              <a:gd name="connsiteX10" fmla="*/ 4674727 w 5966147"/>
              <a:gd name="connsiteY10" fmla="*/ 730655 h 735046"/>
              <a:gd name="connsiteX11" fmla="*/ 5966147 w 5966147"/>
              <a:gd name="connsiteY11" fmla="*/ 719983 h 735046"/>
              <a:gd name="connsiteX0" fmla="*/ 0 w 5966147"/>
              <a:gd name="connsiteY0" fmla="*/ 710321 h 736056"/>
              <a:gd name="connsiteX1" fmla="*/ 896523 w 5966147"/>
              <a:gd name="connsiteY1" fmla="*/ 710321 h 736056"/>
              <a:gd name="connsiteX2" fmla="*/ 1686317 w 5966147"/>
              <a:gd name="connsiteY2" fmla="*/ 582259 h 736056"/>
              <a:gd name="connsiteX3" fmla="*/ 2294672 w 5966147"/>
              <a:gd name="connsiteY3" fmla="*/ 251431 h 736056"/>
              <a:gd name="connsiteX4" fmla="*/ 2572166 w 5966147"/>
              <a:gd name="connsiteY4" fmla="*/ 91354 h 736056"/>
              <a:gd name="connsiteX5" fmla="*/ 2849662 w 5966147"/>
              <a:gd name="connsiteY5" fmla="*/ 16651 h 736056"/>
              <a:gd name="connsiteX6" fmla="*/ 2956391 w 5966147"/>
              <a:gd name="connsiteY6" fmla="*/ 16651 h 736056"/>
              <a:gd name="connsiteX7" fmla="*/ 3351288 w 5966147"/>
              <a:gd name="connsiteY7" fmla="*/ 198072 h 736056"/>
              <a:gd name="connsiteX8" fmla="*/ 3746185 w 5966147"/>
              <a:gd name="connsiteY8" fmla="*/ 432853 h 736056"/>
              <a:gd name="connsiteX9" fmla="*/ 4173101 w 5966147"/>
              <a:gd name="connsiteY9" fmla="*/ 635618 h 736056"/>
              <a:gd name="connsiteX10" fmla="*/ 4674727 w 5966147"/>
              <a:gd name="connsiteY10" fmla="*/ 731665 h 736056"/>
              <a:gd name="connsiteX11" fmla="*/ 5966147 w 5966147"/>
              <a:gd name="connsiteY11" fmla="*/ 720993 h 736056"/>
              <a:gd name="connsiteX0" fmla="*/ 0 w 5966147"/>
              <a:gd name="connsiteY0" fmla="*/ 695987 h 721722"/>
              <a:gd name="connsiteX1" fmla="*/ 896523 w 5966147"/>
              <a:gd name="connsiteY1" fmla="*/ 695987 h 721722"/>
              <a:gd name="connsiteX2" fmla="*/ 1686317 w 5966147"/>
              <a:gd name="connsiteY2" fmla="*/ 567925 h 721722"/>
              <a:gd name="connsiteX3" fmla="*/ 2294672 w 5966147"/>
              <a:gd name="connsiteY3" fmla="*/ 237097 h 721722"/>
              <a:gd name="connsiteX4" fmla="*/ 2572166 w 5966147"/>
              <a:gd name="connsiteY4" fmla="*/ 77020 h 721722"/>
              <a:gd name="connsiteX5" fmla="*/ 2849662 w 5966147"/>
              <a:gd name="connsiteY5" fmla="*/ 2317 h 721722"/>
              <a:gd name="connsiteX6" fmla="*/ 3073793 w 5966147"/>
              <a:gd name="connsiteY6" fmla="*/ 34332 h 721722"/>
              <a:gd name="connsiteX7" fmla="*/ 3351288 w 5966147"/>
              <a:gd name="connsiteY7" fmla="*/ 183738 h 721722"/>
              <a:gd name="connsiteX8" fmla="*/ 3746185 w 5966147"/>
              <a:gd name="connsiteY8" fmla="*/ 418519 h 721722"/>
              <a:gd name="connsiteX9" fmla="*/ 4173101 w 5966147"/>
              <a:gd name="connsiteY9" fmla="*/ 621284 h 721722"/>
              <a:gd name="connsiteX10" fmla="*/ 4674727 w 5966147"/>
              <a:gd name="connsiteY10" fmla="*/ 717331 h 721722"/>
              <a:gd name="connsiteX11" fmla="*/ 5966147 w 5966147"/>
              <a:gd name="connsiteY11" fmla="*/ 706659 h 721722"/>
              <a:gd name="connsiteX0" fmla="*/ 0 w 5966147"/>
              <a:gd name="connsiteY0" fmla="*/ 744024 h 747754"/>
              <a:gd name="connsiteX1" fmla="*/ 896523 w 5966147"/>
              <a:gd name="connsiteY1" fmla="*/ 695987 h 747754"/>
              <a:gd name="connsiteX2" fmla="*/ 1686317 w 5966147"/>
              <a:gd name="connsiteY2" fmla="*/ 567925 h 747754"/>
              <a:gd name="connsiteX3" fmla="*/ 2294672 w 5966147"/>
              <a:gd name="connsiteY3" fmla="*/ 237097 h 747754"/>
              <a:gd name="connsiteX4" fmla="*/ 2572166 w 5966147"/>
              <a:gd name="connsiteY4" fmla="*/ 77020 h 747754"/>
              <a:gd name="connsiteX5" fmla="*/ 2849662 w 5966147"/>
              <a:gd name="connsiteY5" fmla="*/ 2317 h 747754"/>
              <a:gd name="connsiteX6" fmla="*/ 3073793 w 5966147"/>
              <a:gd name="connsiteY6" fmla="*/ 34332 h 747754"/>
              <a:gd name="connsiteX7" fmla="*/ 3351288 w 5966147"/>
              <a:gd name="connsiteY7" fmla="*/ 183738 h 747754"/>
              <a:gd name="connsiteX8" fmla="*/ 3746185 w 5966147"/>
              <a:gd name="connsiteY8" fmla="*/ 418519 h 747754"/>
              <a:gd name="connsiteX9" fmla="*/ 4173101 w 5966147"/>
              <a:gd name="connsiteY9" fmla="*/ 621284 h 747754"/>
              <a:gd name="connsiteX10" fmla="*/ 4674727 w 5966147"/>
              <a:gd name="connsiteY10" fmla="*/ 717331 h 747754"/>
              <a:gd name="connsiteX11" fmla="*/ 5966147 w 5966147"/>
              <a:gd name="connsiteY11" fmla="*/ 706659 h 74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66147" h="747754">
                <a:moveTo>
                  <a:pt x="0" y="744024"/>
                </a:moveTo>
                <a:cubicBezTo>
                  <a:pt x="307735" y="759142"/>
                  <a:pt x="615470" y="725337"/>
                  <a:pt x="896523" y="695987"/>
                </a:cubicBezTo>
                <a:cubicBezTo>
                  <a:pt x="1177576" y="666637"/>
                  <a:pt x="1453292" y="644407"/>
                  <a:pt x="1686317" y="567925"/>
                </a:cubicBezTo>
                <a:cubicBezTo>
                  <a:pt x="1919342" y="491443"/>
                  <a:pt x="2147031" y="318914"/>
                  <a:pt x="2294672" y="237097"/>
                </a:cubicBezTo>
                <a:cubicBezTo>
                  <a:pt x="2442313" y="155280"/>
                  <a:pt x="2479668" y="116150"/>
                  <a:pt x="2572166" y="77020"/>
                </a:cubicBezTo>
                <a:cubicBezTo>
                  <a:pt x="2664664" y="37890"/>
                  <a:pt x="2766057" y="9432"/>
                  <a:pt x="2849662" y="2317"/>
                </a:cubicBezTo>
                <a:cubicBezTo>
                  <a:pt x="2933267" y="-4798"/>
                  <a:pt x="2990189" y="4095"/>
                  <a:pt x="3073793" y="34332"/>
                </a:cubicBezTo>
                <a:cubicBezTo>
                  <a:pt x="3157397" y="64569"/>
                  <a:pt x="3239223" y="119707"/>
                  <a:pt x="3351288" y="183738"/>
                </a:cubicBezTo>
                <a:cubicBezTo>
                  <a:pt x="3463353" y="247769"/>
                  <a:pt x="3609216" y="345595"/>
                  <a:pt x="3746185" y="418519"/>
                </a:cubicBezTo>
                <a:cubicBezTo>
                  <a:pt x="3883154" y="491443"/>
                  <a:pt x="4018344" y="571482"/>
                  <a:pt x="4173101" y="621284"/>
                </a:cubicBezTo>
                <a:cubicBezTo>
                  <a:pt x="4327858" y="671086"/>
                  <a:pt x="4375886" y="703102"/>
                  <a:pt x="4674727" y="717331"/>
                </a:cubicBezTo>
                <a:cubicBezTo>
                  <a:pt x="4973568" y="731560"/>
                  <a:pt x="5966147" y="706659"/>
                  <a:pt x="5966147" y="706659"/>
                </a:cubicBezTo>
              </a:path>
            </a:pathLst>
          </a:custGeom>
          <a:ln w="57150" cmpd="sng">
            <a:solidFill>
              <a:srgbClr val="FF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2" name="Straight Connector 111"/>
          <p:cNvCxnSpPr/>
          <p:nvPr/>
        </p:nvCxnSpPr>
        <p:spPr bwMode="auto">
          <a:xfrm flipH="1">
            <a:off x="1284898" y="6277075"/>
            <a:ext cx="6132757" cy="0"/>
          </a:xfrm>
          <a:prstGeom prst="line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863049"/>
              </p:ext>
            </p:extLst>
          </p:nvPr>
        </p:nvGraphicFramePr>
        <p:xfrm>
          <a:off x="7494778" y="5976370"/>
          <a:ext cx="392484" cy="609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3" name="Equation" r:id="rId3" imgW="139700" imgH="215900" progId="Equation.3">
                  <p:embed/>
                </p:oleObj>
              </mc:Choice>
              <mc:Fallback>
                <p:oleObj name="Equation" r:id="rId3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94778" y="5976370"/>
                        <a:ext cx="392484" cy="609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TextBox 115"/>
          <p:cNvSpPr txBox="1"/>
          <p:nvPr/>
        </p:nvSpPr>
        <p:spPr>
          <a:xfrm>
            <a:off x="7085824" y="5469901"/>
            <a:ext cx="1217681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0" dirty="0" smtClean="0"/>
              <a:t>effect strength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175099" y="2751574"/>
            <a:ext cx="20792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0" dirty="0" smtClean="0">
                <a:solidFill>
                  <a:srgbClr val="0000FF"/>
                </a:solidFill>
              </a:rPr>
              <a:t>prior prob. </a:t>
            </a:r>
            <a:br>
              <a:rPr lang="en-US" sz="2000" b="0" dirty="0" smtClean="0">
                <a:solidFill>
                  <a:srgbClr val="0000FF"/>
                </a:solidFill>
              </a:rPr>
            </a:br>
            <a:r>
              <a:rPr lang="en-US" sz="2000" b="0" dirty="0" smtClean="0">
                <a:solidFill>
                  <a:srgbClr val="0000FF"/>
                </a:solidFill>
              </a:rPr>
              <a:t>for non-causal</a:t>
            </a:r>
            <a:br>
              <a:rPr lang="en-US" sz="2000" b="0" dirty="0" smtClean="0">
                <a:solidFill>
                  <a:srgbClr val="0000FF"/>
                </a:solidFill>
              </a:rPr>
            </a:br>
            <a:r>
              <a:rPr lang="en-US" b="0" dirty="0" err="1">
                <a:solidFill>
                  <a:srgbClr val="0000FF"/>
                </a:solidFill>
                <a:latin typeface="Times New Roman"/>
                <a:cs typeface="Times New Roman"/>
              </a:rPr>
              <a:t>δ</a:t>
            </a:r>
            <a:r>
              <a:rPr lang="en-US" b="0" dirty="0">
                <a:solidFill>
                  <a:srgbClr val="0000FF"/>
                </a:solidFill>
                <a:latin typeface="Times New Roman"/>
                <a:cs typeface="Times New Roman"/>
              </a:rPr>
              <a:t> (</a:t>
            </a:r>
            <a:r>
              <a:rPr lang="en-US" b="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949817" y="4623790"/>
            <a:ext cx="170267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0" dirty="0" smtClean="0">
                <a:solidFill>
                  <a:srgbClr val="FF0000"/>
                </a:solidFill>
              </a:rPr>
              <a:t>prior prob. </a:t>
            </a:r>
            <a:br>
              <a:rPr lang="en-US" sz="2000" b="0" dirty="0" smtClean="0">
                <a:solidFill>
                  <a:srgbClr val="FF0000"/>
                </a:solidFill>
              </a:rPr>
            </a:br>
            <a:r>
              <a:rPr lang="en-US" sz="2000" b="0" dirty="0" smtClean="0">
                <a:solidFill>
                  <a:srgbClr val="FF0000"/>
                </a:solidFill>
              </a:rPr>
              <a:t>for causal</a:t>
            </a:r>
          </a:p>
          <a:p>
            <a:pPr algn="ctr">
              <a:lnSpc>
                <a:spcPct val="90000"/>
              </a:lnSpc>
            </a:pPr>
            <a:r>
              <a:rPr lang="en-US" b="0" i="1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b="0" i="1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="0" i="1" dirty="0">
                <a:solidFill>
                  <a:srgbClr val="FF0000"/>
                </a:solidFill>
                <a:latin typeface="Times New Roman"/>
                <a:cs typeface="Times New Roman"/>
              </a:rPr>
              <a:t>|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0,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r>
              <a:rPr lang="en-US" b="0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="0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lang="en-US" sz="2000" b="0" dirty="0" smtClean="0">
              <a:solidFill>
                <a:srgbClr val="FF0000"/>
              </a:solidFill>
            </a:endParaRPr>
          </a:p>
        </p:txBody>
      </p:sp>
      <p:cxnSp>
        <p:nvCxnSpPr>
          <p:cNvPr id="119" name="Straight Arrow Connector 118"/>
          <p:cNvCxnSpPr/>
          <p:nvPr/>
        </p:nvCxnSpPr>
        <p:spPr bwMode="auto">
          <a:xfrm flipH="1">
            <a:off x="4333191" y="3617758"/>
            <a:ext cx="512302" cy="405538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Straight Arrow Connector 120"/>
          <p:cNvCxnSpPr/>
          <p:nvPr/>
        </p:nvCxnSpPr>
        <p:spPr bwMode="auto">
          <a:xfrm>
            <a:off x="3430187" y="5503769"/>
            <a:ext cx="336506" cy="293100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" name="Rechteck 3"/>
          <p:cNvSpPr/>
          <p:nvPr/>
        </p:nvSpPr>
        <p:spPr>
          <a:xfrm>
            <a:off x="259904" y="1250096"/>
            <a:ext cx="8892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0" dirty="0" smtClean="0"/>
              <a:t>...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evaluates</a:t>
            </a:r>
            <a:r>
              <a:rPr lang="de-DE" b="0" dirty="0" smtClean="0"/>
              <a:t> </a:t>
            </a:r>
            <a:r>
              <a:rPr lang="de-DE" b="0" dirty="0" err="1" smtClean="0"/>
              <a:t>the</a:t>
            </a:r>
            <a:r>
              <a:rPr lang="de-DE" b="0" dirty="0" smtClean="0"/>
              <a:t> </a:t>
            </a:r>
            <a:r>
              <a:rPr lang="de-DE" b="0" dirty="0" err="1" smtClean="0"/>
              <a:t>probabilities</a:t>
            </a:r>
            <a:r>
              <a:rPr lang="de-DE" b="0" dirty="0" smtClean="0"/>
              <a:t> </a:t>
            </a:r>
            <a:r>
              <a:rPr lang="de-DE" b="0" i="1" dirty="0" err="1" smtClean="0"/>
              <a:t>for</a:t>
            </a:r>
            <a:r>
              <a:rPr lang="de-DE" b="0" i="1" dirty="0" smtClean="0"/>
              <a:t> </a:t>
            </a:r>
            <a:r>
              <a:rPr lang="de-DE" b="0" i="1" dirty="0" err="1" smtClean="0"/>
              <a:t>both</a:t>
            </a:r>
            <a:endParaRPr lang="de-DE" b="0" i="1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645334"/>
              </p:ext>
            </p:extLst>
          </p:nvPr>
        </p:nvGraphicFramePr>
        <p:xfrm>
          <a:off x="5220815" y="5348288"/>
          <a:ext cx="10064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4" name="Equation" r:id="rId5" imgW="520700" imgH="215900" progId="Equation.3">
                  <p:embed/>
                </p:oleObj>
              </mc:Choice>
              <mc:Fallback>
                <p:oleObj name="Equation" r:id="rId5" imgW="520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0815" y="5348288"/>
                        <a:ext cx="1006475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029814" y="5074116"/>
            <a:ext cx="1453595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0" dirty="0" smtClean="0">
                <a:solidFill>
                  <a:srgbClr val="348600"/>
                </a:solidFill>
              </a:rPr>
              <a:t>Likelihood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5017487" y="5556901"/>
            <a:ext cx="220702" cy="214516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rgbClr val="348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3781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>
          <a:xfrm>
            <a:off x="1550479" y="4809012"/>
            <a:ext cx="1738593" cy="266737"/>
          </a:xfrm>
          <a:custGeom>
            <a:avLst/>
            <a:gdLst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591921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0" fmla="*/ 0 w 5475194"/>
              <a:gd name="connsiteY0" fmla="*/ 709311 h 723082"/>
              <a:gd name="connsiteX1" fmla="*/ 896523 w 5475194"/>
              <a:gd name="connsiteY1" fmla="*/ 709311 h 723082"/>
              <a:gd name="connsiteX2" fmla="*/ 1686317 w 5475194"/>
              <a:gd name="connsiteY2" fmla="*/ 581249 h 723082"/>
              <a:gd name="connsiteX3" fmla="*/ 2294672 w 5475194"/>
              <a:gd name="connsiteY3" fmla="*/ 250421 h 723082"/>
              <a:gd name="connsiteX4" fmla="*/ 2561494 w 5475194"/>
              <a:gd name="connsiteY4" fmla="*/ 69000 h 723082"/>
              <a:gd name="connsiteX5" fmla="*/ 2849662 w 5475194"/>
              <a:gd name="connsiteY5" fmla="*/ 15641 h 723082"/>
              <a:gd name="connsiteX6" fmla="*/ 2956391 w 5475194"/>
              <a:gd name="connsiteY6" fmla="*/ 15641 h 723082"/>
              <a:gd name="connsiteX7" fmla="*/ 3351288 w 5475194"/>
              <a:gd name="connsiteY7" fmla="*/ 197062 h 723082"/>
              <a:gd name="connsiteX8" fmla="*/ 3746185 w 5475194"/>
              <a:gd name="connsiteY8" fmla="*/ 431843 h 723082"/>
              <a:gd name="connsiteX9" fmla="*/ 4173101 w 5475194"/>
              <a:gd name="connsiteY9" fmla="*/ 634608 h 723082"/>
              <a:gd name="connsiteX10" fmla="*/ 4674727 w 5475194"/>
              <a:gd name="connsiteY10" fmla="*/ 698639 h 723082"/>
              <a:gd name="connsiteX11" fmla="*/ 5475194 w 5475194"/>
              <a:gd name="connsiteY11" fmla="*/ 719983 h 723082"/>
              <a:gd name="connsiteX0" fmla="*/ 0 w 5870091"/>
              <a:gd name="connsiteY0" fmla="*/ 709311 h 723082"/>
              <a:gd name="connsiteX1" fmla="*/ 896523 w 5870091"/>
              <a:gd name="connsiteY1" fmla="*/ 709311 h 723082"/>
              <a:gd name="connsiteX2" fmla="*/ 1686317 w 5870091"/>
              <a:gd name="connsiteY2" fmla="*/ 581249 h 723082"/>
              <a:gd name="connsiteX3" fmla="*/ 2294672 w 5870091"/>
              <a:gd name="connsiteY3" fmla="*/ 250421 h 723082"/>
              <a:gd name="connsiteX4" fmla="*/ 2561494 w 5870091"/>
              <a:gd name="connsiteY4" fmla="*/ 69000 h 723082"/>
              <a:gd name="connsiteX5" fmla="*/ 2849662 w 5870091"/>
              <a:gd name="connsiteY5" fmla="*/ 15641 h 723082"/>
              <a:gd name="connsiteX6" fmla="*/ 2956391 w 5870091"/>
              <a:gd name="connsiteY6" fmla="*/ 15641 h 723082"/>
              <a:gd name="connsiteX7" fmla="*/ 3351288 w 5870091"/>
              <a:gd name="connsiteY7" fmla="*/ 197062 h 723082"/>
              <a:gd name="connsiteX8" fmla="*/ 3746185 w 5870091"/>
              <a:gd name="connsiteY8" fmla="*/ 431843 h 723082"/>
              <a:gd name="connsiteX9" fmla="*/ 4173101 w 5870091"/>
              <a:gd name="connsiteY9" fmla="*/ 634608 h 723082"/>
              <a:gd name="connsiteX10" fmla="*/ 4674727 w 5870091"/>
              <a:gd name="connsiteY10" fmla="*/ 698639 h 723082"/>
              <a:gd name="connsiteX11" fmla="*/ 5870091 w 5870091"/>
              <a:gd name="connsiteY11" fmla="*/ 719983 h 723082"/>
              <a:gd name="connsiteX0" fmla="*/ 0 w 5870091"/>
              <a:gd name="connsiteY0" fmla="*/ 709311 h 735046"/>
              <a:gd name="connsiteX1" fmla="*/ 896523 w 5870091"/>
              <a:gd name="connsiteY1" fmla="*/ 709311 h 735046"/>
              <a:gd name="connsiteX2" fmla="*/ 1686317 w 5870091"/>
              <a:gd name="connsiteY2" fmla="*/ 581249 h 735046"/>
              <a:gd name="connsiteX3" fmla="*/ 2294672 w 5870091"/>
              <a:gd name="connsiteY3" fmla="*/ 250421 h 735046"/>
              <a:gd name="connsiteX4" fmla="*/ 2561494 w 5870091"/>
              <a:gd name="connsiteY4" fmla="*/ 69000 h 735046"/>
              <a:gd name="connsiteX5" fmla="*/ 2849662 w 5870091"/>
              <a:gd name="connsiteY5" fmla="*/ 15641 h 735046"/>
              <a:gd name="connsiteX6" fmla="*/ 2956391 w 5870091"/>
              <a:gd name="connsiteY6" fmla="*/ 15641 h 735046"/>
              <a:gd name="connsiteX7" fmla="*/ 3351288 w 5870091"/>
              <a:gd name="connsiteY7" fmla="*/ 197062 h 735046"/>
              <a:gd name="connsiteX8" fmla="*/ 3746185 w 5870091"/>
              <a:gd name="connsiteY8" fmla="*/ 431843 h 735046"/>
              <a:gd name="connsiteX9" fmla="*/ 4173101 w 5870091"/>
              <a:gd name="connsiteY9" fmla="*/ 634608 h 735046"/>
              <a:gd name="connsiteX10" fmla="*/ 4674727 w 5870091"/>
              <a:gd name="connsiteY10" fmla="*/ 730655 h 735046"/>
              <a:gd name="connsiteX11" fmla="*/ 5870091 w 5870091"/>
              <a:gd name="connsiteY11" fmla="*/ 719983 h 735046"/>
              <a:gd name="connsiteX0" fmla="*/ 0 w 5966147"/>
              <a:gd name="connsiteY0" fmla="*/ 709311 h 735046"/>
              <a:gd name="connsiteX1" fmla="*/ 896523 w 5966147"/>
              <a:gd name="connsiteY1" fmla="*/ 709311 h 735046"/>
              <a:gd name="connsiteX2" fmla="*/ 1686317 w 5966147"/>
              <a:gd name="connsiteY2" fmla="*/ 581249 h 735046"/>
              <a:gd name="connsiteX3" fmla="*/ 2294672 w 5966147"/>
              <a:gd name="connsiteY3" fmla="*/ 250421 h 735046"/>
              <a:gd name="connsiteX4" fmla="*/ 2561494 w 5966147"/>
              <a:gd name="connsiteY4" fmla="*/ 69000 h 735046"/>
              <a:gd name="connsiteX5" fmla="*/ 2849662 w 5966147"/>
              <a:gd name="connsiteY5" fmla="*/ 15641 h 735046"/>
              <a:gd name="connsiteX6" fmla="*/ 2956391 w 5966147"/>
              <a:gd name="connsiteY6" fmla="*/ 15641 h 735046"/>
              <a:gd name="connsiteX7" fmla="*/ 3351288 w 5966147"/>
              <a:gd name="connsiteY7" fmla="*/ 197062 h 735046"/>
              <a:gd name="connsiteX8" fmla="*/ 3746185 w 5966147"/>
              <a:gd name="connsiteY8" fmla="*/ 431843 h 735046"/>
              <a:gd name="connsiteX9" fmla="*/ 4173101 w 5966147"/>
              <a:gd name="connsiteY9" fmla="*/ 634608 h 735046"/>
              <a:gd name="connsiteX10" fmla="*/ 4674727 w 5966147"/>
              <a:gd name="connsiteY10" fmla="*/ 730655 h 735046"/>
              <a:gd name="connsiteX11" fmla="*/ 5966147 w 5966147"/>
              <a:gd name="connsiteY11" fmla="*/ 719983 h 735046"/>
              <a:gd name="connsiteX0" fmla="*/ 0 w 5966147"/>
              <a:gd name="connsiteY0" fmla="*/ 710321 h 736056"/>
              <a:gd name="connsiteX1" fmla="*/ 896523 w 5966147"/>
              <a:gd name="connsiteY1" fmla="*/ 710321 h 736056"/>
              <a:gd name="connsiteX2" fmla="*/ 1686317 w 5966147"/>
              <a:gd name="connsiteY2" fmla="*/ 582259 h 736056"/>
              <a:gd name="connsiteX3" fmla="*/ 2294672 w 5966147"/>
              <a:gd name="connsiteY3" fmla="*/ 251431 h 736056"/>
              <a:gd name="connsiteX4" fmla="*/ 2572166 w 5966147"/>
              <a:gd name="connsiteY4" fmla="*/ 91354 h 736056"/>
              <a:gd name="connsiteX5" fmla="*/ 2849662 w 5966147"/>
              <a:gd name="connsiteY5" fmla="*/ 16651 h 736056"/>
              <a:gd name="connsiteX6" fmla="*/ 2956391 w 5966147"/>
              <a:gd name="connsiteY6" fmla="*/ 16651 h 736056"/>
              <a:gd name="connsiteX7" fmla="*/ 3351288 w 5966147"/>
              <a:gd name="connsiteY7" fmla="*/ 198072 h 736056"/>
              <a:gd name="connsiteX8" fmla="*/ 3746185 w 5966147"/>
              <a:gd name="connsiteY8" fmla="*/ 432853 h 736056"/>
              <a:gd name="connsiteX9" fmla="*/ 4173101 w 5966147"/>
              <a:gd name="connsiteY9" fmla="*/ 635618 h 736056"/>
              <a:gd name="connsiteX10" fmla="*/ 4674727 w 5966147"/>
              <a:gd name="connsiteY10" fmla="*/ 731665 h 736056"/>
              <a:gd name="connsiteX11" fmla="*/ 5966147 w 5966147"/>
              <a:gd name="connsiteY11" fmla="*/ 720993 h 736056"/>
              <a:gd name="connsiteX0" fmla="*/ 0 w 5966147"/>
              <a:gd name="connsiteY0" fmla="*/ 695987 h 721722"/>
              <a:gd name="connsiteX1" fmla="*/ 896523 w 5966147"/>
              <a:gd name="connsiteY1" fmla="*/ 695987 h 721722"/>
              <a:gd name="connsiteX2" fmla="*/ 1686317 w 5966147"/>
              <a:gd name="connsiteY2" fmla="*/ 567925 h 721722"/>
              <a:gd name="connsiteX3" fmla="*/ 2294672 w 5966147"/>
              <a:gd name="connsiteY3" fmla="*/ 237097 h 721722"/>
              <a:gd name="connsiteX4" fmla="*/ 2572166 w 5966147"/>
              <a:gd name="connsiteY4" fmla="*/ 77020 h 721722"/>
              <a:gd name="connsiteX5" fmla="*/ 2849662 w 5966147"/>
              <a:gd name="connsiteY5" fmla="*/ 2317 h 721722"/>
              <a:gd name="connsiteX6" fmla="*/ 3073793 w 5966147"/>
              <a:gd name="connsiteY6" fmla="*/ 34332 h 721722"/>
              <a:gd name="connsiteX7" fmla="*/ 3351288 w 5966147"/>
              <a:gd name="connsiteY7" fmla="*/ 183738 h 721722"/>
              <a:gd name="connsiteX8" fmla="*/ 3746185 w 5966147"/>
              <a:gd name="connsiteY8" fmla="*/ 418519 h 721722"/>
              <a:gd name="connsiteX9" fmla="*/ 4173101 w 5966147"/>
              <a:gd name="connsiteY9" fmla="*/ 621284 h 721722"/>
              <a:gd name="connsiteX10" fmla="*/ 4674727 w 5966147"/>
              <a:gd name="connsiteY10" fmla="*/ 717331 h 721722"/>
              <a:gd name="connsiteX11" fmla="*/ 5966147 w 5966147"/>
              <a:gd name="connsiteY11" fmla="*/ 706659 h 721722"/>
              <a:gd name="connsiteX0" fmla="*/ 0 w 5966147"/>
              <a:gd name="connsiteY0" fmla="*/ 744024 h 747754"/>
              <a:gd name="connsiteX1" fmla="*/ 896523 w 5966147"/>
              <a:gd name="connsiteY1" fmla="*/ 695987 h 747754"/>
              <a:gd name="connsiteX2" fmla="*/ 1686317 w 5966147"/>
              <a:gd name="connsiteY2" fmla="*/ 567925 h 747754"/>
              <a:gd name="connsiteX3" fmla="*/ 2294672 w 5966147"/>
              <a:gd name="connsiteY3" fmla="*/ 237097 h 747754"/>
              <a:gd name="connsiteX4" fmla="*/ 2572166 w 5966147"/>
              <a:gd name="connsiteY4" fmla="*/ 77020 h 747754"/>
              <a:gd name="connsiteX5" fmla="*/ 2849662 w 5966147"/>
              <a:gd name="connsiteY5" fmla="*/ 2317 h 747754"/>
              <a:gd name="connsiteX6" fmla="*/ 3073793 w 5966147"/>
              <a:gd name="connsiteY6" fmla="*/ 34332 h 747754"/>
              <a:gd name="connsiteX7" fmla="*/ 3351288 w 5966147"/>
              <a:gd name="connsiteY7" fmla="*/ 183738 h 747754"/>
              <a:gd name="connsiteX8" fmla="*/ 3746185 w 5966147"/>
              <a:gd name="connsiteY8" fmla="*/ 418519 h 747754"/>
              <a:gd name="connsiteX9" fmla="*/ 4173101 w 5966147"/>
              <a:gd name="connsiteY9" fmla="*/ 621284 h 747754"/>
              <a:gd name="connsiteX10" fmla="*/ 4674727 w 5966147"/>
              <a:gd name="connsiteY10" fmla="*/ 717331 h 747754"/>
              <a:gd name="connsiteX11" fmla="*/ 5966147 w 5966147"/>
              <a:gd name="connsiteY11" fmla="*/ 706659 h 747754"/>
              <a:gd name="connsiteX0" fmla="*/ 0 w 5983631"/>
              <a:gd name="connsiteY0" fmla="*/ 744024 h 747754"/>
              <a:gd name="connsiteX1" fmla="*/ 896523 w 5983631"/>
              <a:gd name="connsiteY1" fmla="*/ 695987 h 747754"/>
              <a:gd name="connsiteX2" fmla="*/ 1686317 w 5983631"/>
              <a:gd name="connsiteY2" fmla="*/ 567925 h 747754"/>
              <a:gd name="connsiteX3" fmla="*/ 2294672 w 5983631"/>
              <a:gd name="connsiteY3" fmla="*/ 237097 h 747754"/>
              <a:gd name="connsiteX4" fmla="*/ 2572166 w 5983631"/>
              <a:gd name="connsiteY4" fmla="*/ 77020 h 747754"/>
              <a:gd name="connsiteX5" fmla="*/ 2849662 w 5983631"/>
              <a:gd name="connsiteY5" fmla="*/ 2317 h 747754"/>
              <a:gd name="connsiteX6" fmla="*/ 3073793 w 5983631"/>
              <a:gd name="connsiteY6" fmla="*/ 34332 h 747754"/>
              <a:gd name="connsiteX7" fmla="*/ 3351288 w 5983631"/>
              <a:gd name="connsiteY7" fmla="*/ 183738 h 747754"/>
              <a:gd name="connsiteX8" fmla="*/ 3746185 w 5983631"/>
              <a:gd name="connsiteY8" fmla="*/ 418519 h 747754"/>
              <a:gd name="connsiteX9" fmla="*/ 4173101 w 5983631"/>
              <a:gd name="connsiteY9" fmla="*/ 621284 h 747754"/>
              <a:gd name="connsiteX10" fmla="*/ 4674727 w 5983631"/>
              <a:gd name="connsiteY10" fmla="*/ 717331 h 747754"/>
              <a:gd name="connsiteX11" fmla="*/ 5983631 w 5983631"/>
              <a:gd name="connsiteY11" fmla="*/ 744544 h 74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83631" h="747754">
                <a:moveTo>
                  <a:pt x="0" y="744024"/>
                </a:moveTo>
                <a:cubicBezTo>
                  <a:pt x="307735" y="759142"/>
                  <a:pt x="615470" y="725337"/>
                  <a:pt x="896523" y="695987"/>
                </a:cubicBezTo>
                <a:cubicBezTo>
                  <a:pt x="1177576" y="666637"/>
                  <a:pt x="1453292" y="644407"/>
                  <a:pt x="1686317" y="567925"/>
                </a:cubicBezTo>
                <a:cubicBezTo>
                  <a:pt x="1919342" y="491443"/>
                  <a:pt x="2147031" y="318914"/>
                  <a:pt x="2294672" y="237097"/>
                </a:cubicBezTo>
                <a:cubicBezTo>
                  <a:pt x="2442313" y="155280"/>
                  <a:pt x="2479668" y="116150"/>
                  <a:pt x="2572166" y="77020"/>
                </a:cubicBezTo>
                <a:cubicBezTo>
                  <a:pt x="2664664" y="37890"/>
                  <a:pt x="2766057" y="9432"/>
                  <a:pt x="2849662" y="2317"/>
                </a:cubicBezTo>
                <a:cubicBezTo>
                  <a:pt x="2933267" y="-4798"/>
                  <a:pt x="2990189" y="4095"/>
                  <a:pt x="3073793" y="34332"/>
                </a:cubicBezTo>
                <a:cubicBezTo>
                  <a:pt x="3157397" y="64569"/>
                  <a:pt x="3239223" y="119707"/>
                  <a:pt x="3351288" y="183738"/>
                </a:cubicBezTo>
                <a:cubicBezTo>
                  <a:pt x="3463353" y="247769"/>
                  <a:pt x="3609216" y="345595"/>
                  <a:pt x="3746185" y="418519"/>
                </a:cubicBezTo>
                <a:cubicBezTo>
                  <a:pt x="3883154" y="491443"/>
                  <a:pt x="4018344" y="571482"/>
                  <a:pt x="4173101" y="621284"/>
                </a:cubicBezTo>
                <a:cubicBezTo>
                  <a:pt x="4327858" y="671086"/>
                  <a:pt x="4375886" y="703102"/>
                  <a:pt x="4674727" y="717331"/>
                </a:cubicBezTo>
                <a:cubicBezTo>
                  <a:pt x="4973568" y="731560"/>
                  <a:pt x="5983631" y="744544"/>
                  <a:pt x="5983631" y="744544"/>
                </a:cubicBezTo>
              </a:path>
            </a:pathLst>
          </a:custGeom>
          <a:ln w="38100" cmpd="sng">
            <a:solidFill>
              <a:srgbClr val="3486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rgbClr val="348600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000198"/>
              </p:ext>
            </p:extLst>
          </p:nvPr>
        </p:nvGraphicFramePr>
        <p:xfrm>
          <a:off x="109538" y="2057400"/>
          <a:ext cx="841851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1" name="Equation" r:id="rId3" imgW="4229100" imgH="215900" progId="Equation.3">
                  <p:embed/>
                </p:oleObj>
              </mc:Choice>
              <mc:Fallback>
                <p:oleObj name="Equation" r:id="rId3" imgW="4229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538" y="2057400"/>
                        <a:ext cx="8418512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012659"/>
              </p:ext>
            </p:extLst>
          </p:nvPr>
        </p:nvGraphicFramePr>
        <p:xfrm>
          <a:off x="3484563" y="2482850"/>
          <a:ext cx="4678362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2" name="Equation" r:id="rId5" imgW="2349500" imgH="482600" progId="Equation.3">
                  <p:embed/>
                </p:oleObj>
              </mc:Choice>
              <mc:Fallback>
                <p:oleObj name="Equation" r:id="rId5" imgW="2349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84563" y="2482850"/>
                        <a:ext cx="4678362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2681191" y="1324039"/>
            <a:ext cx="1671673" cy="31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0" dirty="0" smtClean="0"/>
              <a:t>Bayes’ theorem</a:t>
            </a:r>
          </a:p>
        </p:txBody>
      </p:sp>
      <p:cxnSp>
        <p:nvCxnSpPr>
          <p:cNvPr id="62" name="Straight Arrow Connector 61"/>
          <p:cNvCxnSpPr/>
          <p:nvPr/>
        </p:nvCxnSpPr>
        <p:spPr bwMode="auto">
          <a:xfrm>
            <a:off x="3538737" y="1595767"/>
            <a:ext cx="151865" cy="471288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Arrow Connector 65"/>
          <p:cNvCxnSpPr/>
          <p:nvPr/>
        </p:nvCxnSpPr>
        <p:spPr bwMode="auto">
          <a:xfrm flipH="1">
            <a:off x="6425582" y="1707497"/>
            <a:ext cx="351703" cy="434291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TextBox 66"/>
          <p:cNvSpPr txBox="1"/>
          <p:nvPr/>
        </p:nvSpPr>
        <p:spPr>
          <a:xfrm>
            <a:off x="6525800" y="1351666"/>
            <a:ext cx="18630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e</a:t>
            </a:r>
            <a:r>
              <a:rPr lang="en-US" sz="1600" b="0" dirty="0" smtClean="0"/>
              <a:t>ffect of SNP</a:t>
            </a:r>
            <a:r>
              <a:rPr lang="en-US" sz="1600" b="0" dirty="0" smtClean="0">
                <a:latin typeface="Times New Roman"/>
                <a:cs typeface="Times New Roman"/>
              </a:rPr>
              <a:t> </a:t>
            </a:r>
            <a:r>
              <a:rPr lang="en-US" sz="1600" b="0" i="1" dirty="0" err="1" smtClean="0">
                <a:latin typeface="Times New Roman"/>
                <a:cs typeface="Times New Roman"/>
              </a:rPr>
              <a:t>i</a:t>
            </a:r>
            <a:r>
              <a:rPr lang="en-US" sz="1600" b="0" dirty="0" smtClean="0">
                <a:latin typeface="Times New Roman"/>
                <a:cs typeface="Times New Roman"/>
              </a:rPr>
              <a:t> </a:t>
            </a:r>
            <a:r>
              <a:rPr lang="en-US" sz="1600" b="0" dirty="0" smtClean="0"/>
              <a:t>on disease risk</a:t>
            </a:r>
            <a:endParaRPr lang="en-US" sz="1600" b="0" i="1" dirty="0">
              <a:latin typeface="Cambria"/>
              <a:cs typeface="Cambri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965654" y="1200458"/>
            <a:ext cx="1395388" cy="76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0" dirty="0" smtClean="0"/>
              <a:t>genotypes at SNP </a:t>
            </a:r>
            <a:r>
              <a:rPr lang="en-US" sz="1600" b="0" i="1" dirty="0" err="1" smtClean="0">
                <a:latin typeface="Times New Roman"/>
                <a:cs typeface="Times New Roman"/>
              </a:rPr>
              <a:t>i</a:t>
            </a:r>
            <a:r>
              <a:rPr lang="en-US" sz="1600" b="0" dirty="0" smtClean="0"/>
              <a:t> of N patients</a:t>
            </a:r>
            <a:endParaRPr lang="en-US" sz="1600" b="0" i="1" dirty="0">
              <a:latin typeface="Times New Roman"/>
              <a:cs typeface="Times New Roman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04967" y="1622585"/>
            <a:ext cx="4119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</a:rPr>
              <a:t>Prob. for alternative:</a:t>
            </a:r>
            <a:endParaRPr lang="en-US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14992"/>
              </p:ext>
            </p:extLst>
          </p:nvPr>
        </p:nvGraphicFramePr>
        <p:xfrm>
          <a:off x="3512943" y="3435616"/>
          <a:ext cx="55372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3" name="Equation" r:id="rId7" imgW="2781300" imgH="482600" progId="Equation.3">
                  <p:embed/>
                </p:oleObj>
              </mc:Choice>
              <mc:Fallback>
                <p:oleObj name="Equation" r:id="rId7" imgW="2781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12943" y="3435616"/>
                        <a:ext cx="5537200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832651" y="4933611"/>
            <a:ext cx="1637263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0" dirty="0" smtClean="0"/>
              <a:t>Prior prob. </a:t>
            </a:r>
            <a:endParaRPr lang="en-US" sz="2000" b="0" i="1" dirty="0">
              <a:latin typeface="Times New Roman"/>
              <a:cs typeface="Times New Roman"/>
            </a:endParaRPr>
          </a:p>
        </p:txBody>
      </p:sp>
      <p:sp>
        <p:nvSpPr>
          <p:cNvPr id="88" name="Left Brace 87"/>
          <p:cNvSpPr/>
          <p:nvPr/>
        </p:nvSpPr>
        <p:spPr bwMode="auto">
          <a:xfrm rot="16200000">
            <a:off x="5467369" y="3476085"/>
            <a:ext cx="239782" cy="2166593"/>
          </a:xfrm>
          <a:prstGeom prst="leftBrace">
            <a:avLst>
              <a:gd name="adj1" fmla="val 72537"/>
              <a:gd name="adj2" fmla="val 49572"/>
            </a:avLst>
          </a:prstGeom>
          <a:noFill/>
          <a:ln w="28575" cap="flat" cmpd="sng" algn="ctr">
            <a:solidFill>
              <a:srgbClr val="348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9" name="Left Brace 88"/>
          <p:cNvSpPr/>
          <p:nvPr/>
        </p:nvSpPr>
        <p:spPr bwMode="auto">
          <a:xfrm rot="16200000">
            <a:off x="7331863" y="3897509"/>
            <a:ext cx="213565" cy="1340222"/>
          </a:xfrm>
          <a:prstGeom prst="leftBrace">
            <a:avLst>
              <a:gd name="adj1" fmla="val 44604"/>
              <a:gd name="adj2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911541" y="4905344"/>
            <a:ext cx="1374792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0" dirty="0" smtClean="0">
                <a:solidFill>
                  <a:srgbClr val="348600"/>
                </a:solidFill>
              </a:rPr>
              <a:t>Likelihood</a:t>
            </a:r>
          </a:p>
        </p:txBody>
      </p:sp>
      <p:graphicFrame>
        <p:nvGraphicFramePr>
          <p:cNvPr id="91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383644"/>
              </p:ext>
            </p:extLst>
          </p:nvPr>
        </p:nvGraphicFramePr>
        <p:xfrm>
          <a:off x="226025" y="5727700"/>
          <a:ext cx="8748713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4" name="Equation" r:id="rId9" imgW="4394200" imgH="495300" progId="Equation.3">
                  <p:embed/>
                </p:oleObj>
              </mc:Choice>
              <mc:Fallback>
                <p:oleObj name="Equation" r:id="rId9" imgW="4394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6025" y="5727700"/>
                        <a:ext cx="8748713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204967" y="5515815"/>
            <a:ext cx="41190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00FF"/>
                </a:solidFill>
              </a:rPr>
              <a:t>Prob. for null hypothesis:</a:t>
            </a:r>
            <a:endParaRPr lang="en-US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4130" y="2778770"/>
            <a:ext cx="3589066" cy="2410754"/>
            <a:chOff x="1437298" y="2489543"/>
            <a:chExt cx="6132757" cy="4119336"/>
          </a:xfrm>
        </p:grpSpPr>
        <p:cxnSp>
          <p:nvCxnSpPr>
            <p:cNvPr id="21" name="Straight Connector 20"/>
            <p:cNvCxnSpPr/>
            <p:nvPr/>
          </p:nvCxnSpPr>
          <p:spPr bwMode="auto">
            <a:xfrm flipV="1">
              <a:off x="4378860" y="2489543"/>
              <a:ext cx="1952" cy="4119336"/>
            </a:xfrm>
            <a:prstGeom prst="line">
              <a:avLst/>
            </a:prstGeom>
            <a:solidFill>
              <a:srgbClr val="FFFF6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0" name="Group 19"/>
            <p:cNvGrpSpPr/>
            <p:nvPr/>
          </p:nvGrpSpPr>
          <p:grpSpPr>
            <a:xfrm>
              <a:off x="1529198" y="2948433"/>
              <a:ext cx="5902109" cy="3462973"/>
              <a:chOff x="1846410" y="1312639"/>
              <a:chExt cx="5966147" cy="4427226"/>
            </a:xfrm>
          </p:grpSpPr>
          <p:sp>
            <p:nvSpPr>
              <p:cNvPr id="23" name="Freeform 22"/>
              <p:cNvSpPr/>
              <p:nvPr/>
            </p:nvSpPr>
            <p:spPr>
              <a:xfrm>
                <a:off x="1889117" y="1312639"/>
                <a:ext cx="5902113" cy="4415874"/>
              </a:xfrm>
              <a:custGeom>
                <a:avLst/>
                <a:gdLst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591921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0" fmla="*/ 0 w 5475194"/>
                  <a:gd name="connsiteY0" fmla="*/ 709311 h 723082"/>
                  <a:gd name="connsiteX1" fmla="*/ 896523 w 5475194"/>
                  <a:gd name="connsiteY1" fmla="*/ 709311 h 723082"/>
                  <a:gd name="connsiteX2" fmla="*/ 1686317 w 5475194"/>
                  <a:gd name="connsiteY2" fmla="*/ 581249 h 723082"/>
                  <a:gd name="connsiteX3" fmla="*/ 2294672 w 5475194"/>
                  <a:gd name="connsiteY3" fmla="*/ 250421 h 723082"/>
                  <a:gd name="connsiteX4" fmla="*/ 2561494 w 5475194"/>
                  <a:gd name="connsiteY4" fmla="*/ 69000 h 723082"/>
                  <a:gd name="connsiteX5" fmla="*/ 2849662 w 5475194"/>
                  <a:gd name="connsiteY5" fmla="*/ 15641 h 723082"/>
                  <a:gd name="connsiteX6" fmla="*/ 2956391 w 5475194"/>
                  <a:gd name="connsiteY6" fmla="*/ 15641 h 723082"/>
                  <a:gd name="connsiteX7" fmla="*/ 3351288 w 5475194"/>
                  <a:gd name="connsiteY7" fmla="*/ 197062 h 723082"/>
                  <a:gd name="connsiteX8" fmla="*/ 3746185 w 5475194"/>
                  <a:gd name="connsiteY8" fmla="*/ 431843 h 723082"/>
                  <a:gd name="connsiteX9" fmla="*/ 4173101 w 5475194"/>
                  <a:gd name="connsiteY9" fmla="*/ 634608 h 723082"/>
                  <a:gd name="connsiteX10" fmla="*/ 4674727 w 5475194"/>
                  <a:gd name="connsiteY10" fmla="*/ 698639 h 723082"/>
                  <a:gd name="connsiteX11" fmla="*/ 5475194 w 5475194"/>
                  <a:gd name="connsiteY11" fmla="*/ 719983 h 723082"/>
                  <a:gd name="connsiteX0" fmla="*/ 0 w 5870091"/>
                  <a:gd name="connsiteY0" fmla="*/ 709311 h 723082"/>
                  <a:gd name="connsiteX1" fmla="*/ 896523 w 5870091"/>
                  <a:gd name="connsiteY1" fmla="*/ 709311 h 723082"/>
                  <a:gd name="connsiteX2" fmla="*/ 1686317 w 5870091"/>
                  <a:gd name="connsiteY2" fmla="*/ 581249 h 723082"/>
                  <a:gd name="connsiteX3" fmla="*/ 2294672 w 5870091"/>
                  <a:gd name="connsiteY3" fmla="*/ 250421 h 723082"/>
                  <a:gd name="connsiteX4" fmla="*/ 2561494 w 5870091"/>
                  <a:gd name="connsiteY4" fmla="*/ 69000 h 723082"/>
                  <a:gd name="connsiteX5" fmla="*/ 2849662 w 5870091"/>
                  <a:gd name="connsiteY5" fmla="*/ 15641 h 723082"/>
                  <a:gd name="connsiteX6" fmla="*/ 2956391 w 5870091"/>
                  <a:gd name="connsiteY6" fmla="*/ 15641 h 723082"/>
                  <a:gd name="connsiteX7" fmla="*/ 3351288 w 5870091"/>
                  <a:gd name="connsiteY7" fmla="*/ 197062 h 723082"/>
                  <a:gd name="connsiteX8" fmla="*/ 3746185 w 5870091"/>
                  <a:gd name="connsiteY8" fmla="*/ 431843 h 723082"/>
                  <a:gd name="connsiteX9" fmla="*/ 4173101 w 5870091"/>
                  <a:gd name="connsiteY9" fmla="*/ 634608 h 723082"/>
                  <a:gd name="connsiteX10" fmla="*/ 4674727 w 5870091"/>
                  <a:gd name="connsiteY10" fmla="*/ 698639 h 723082"/>
                  <a:gd name="connsiteX11" fmla="*/ 5870091 w 5870091"/>
                  <a:gd name="connsiteY11" fmla="*/ 719983 h 723082"/>
                  <a:gd name="connsiteX0" fmla="*/ 0 w 5870091"/>
                  <a:gd name="connsiteY0" fmla="*/ 709311 h 735046"/>
                  <a:gd name="connsiteX1" fmla="*/ 896523 w 5870091"/>
                  <a:gd name="connsiteY1" fmla="*/ 709311 h 735046"/>
                  <a:gd name="connsiteX2" fmla="*/ 1686317 w 5870091"/>
                  <a:gd name="connsiteY2" fmla="*/ 581249 h 735046"/>
                  <a:gd name="connsiteX3" fmla="*/ 2294672 w 5870091"/>
                  <a:gd name="connsiteY3" fmla="*/ 250421 h 735046"/>
                  <a:gd name="connsiteX4" fmla="*/ 2561494 w 5870091"/>
                  <a:gd name="connsiteY4" fmla="*/ 69000 h 735046"/>
                  <a:gd name="connsiteX5" fmla="*/ 2849662 w 5870091"/>
                  <a:gd name="connsiteY5" fmla="*/ 15641 h 735046"/>
                  <a:gd name="connsiteX6" fmla="*/ 2956391 w 5870091"/>
                  <a:gd name="connsiteY6" fmla="*/ 15641 h 735046"/>
                  <a:gd name="connsiteX7" fmla="*/ 3351288 w 5870091"/>
                  <a:gd name="connsiteY7" fmla="*/ 197062 h 735046"/>
                  <a:gd name="connsiteX8" fmla="*/ 3746185 w 5870091"/>
                  <a:gd name="connsiteY8" fmla="*/ 431843 h 735046"/>
                  <a:gd name="connsiteX9" fmla="*/ 4173101 w 5870091"/>
                  <a:gd name="connsiteY9" fmla="*/ 634608 h 735046"/>
                  <a:gd name="connsiteX10" fmla="*/ 4674727 w 5870091"/>
                  <a:gd name="connsiteY10" fmla="*/ 730655 h 735046"/>
                  <a:gd name="connsiteX11" fmla="*/ 5870091 w 5870091"/>
                  <a:gd name="connsiteY11" fmla="*/ 719983 h 735046"/>
                  <a:gd name="connsiteX0" fmla="*/ 0 w 5966147"/>
                  <a:gd name="connsiteY0" fmla="*/ 709311 h 735046"/>
                  <a:gd name="connsiteX1" fmla="*/ 896523 w 5966147"/>
                  <a:gd name="connsiteY1" fmla="*/ 709311 h 735046"/>
                  <a:gd name="connsiteX2" fmla="*/ 1686317 w 5966147"/>
                  <a:gd name="connsiteY2" fmla="*/ 581249 h 735046"/>
                  <a:gd name="connsiteX3" fmla="*/ 2294672 w 5966147"/>
                  <a:gd name="connsiteY3" fmla="*/ 250421 h 735046"/>
                  <a:gd name="connsiteX4" fmla="*/ 2561494 w 5966147"/>
                  <a:gd name="connsiteY4" fmla="*/ 69000 h 735046"/>
                  <a:gd name="connsiteX5" fmla="*/ 2849662 w 5966147"/>
                  <a:gd name="connsiteY5" fmla="*/ 15641 h 735046"/>
                  <a:gd name="connsiteX6" fmla="*/ 2956391 w 5966147"/>
                  <a:gd name="connsiteY6" fmla="*/ 15641 h 735046"/>
                  <a:gd name="connsiteX7" fmla="*/ 3351288 w 5966147"/>
                  <a:gd name="connsiteY7" fmla="*/ 197062 h 735046"/>
                  <a:gd name="connsiteX8" fmla="*/ 3746185 w 5966147"/>
                  <a:gd name="connsiteY8" fmla="*/ 431843 h 735046"/>
                  <a:gd name="connsiteX9" fmla="*/ 4173101 w 5966147"/>
                  <a:gd name="connsiteY9" fmla="*/ 634608 h 735046"/>
                  <a:gd name="connsiteX10" fmla="*/ 4674727 w 5966147"/>
                  <a:gd name="connsiteY10" fmla="*/ 730655 h 735046"/>
                  <a:gd name="connsiteX11" fmla="*/ 5966147 w 5966147"/>
                  <a:gd name="connsiteY11" fmla="*/ 719983 h 735046"/>
                  <a:gd name="connsiteX0" fmla="*/ 0 w 5966147"/>
                  <a:gd name="connsiteY0" fmla="*/ 710321 h 736056"/>
                  <a:gd name="connsiteX1" fmla="*/ 896523 w 5966147"/>
                  <a:gd name="connsiteY1" fmla="*/ 710321 h 736056"/>
                  <a:gd name="connsiteX2" fmla="*/ 1686317 w 5966147"/>
                  <a:gd name="connsiteY2" fmla="*/ 582259 h 736056"/>
                  <a:gd name="connsiteX3" fmla="*/ 2294672 w 5966147"/>
                  <a:gd name="connsiteY3" fmla="*/ 251431 h 736056"/>
                  <a:gd name="connsiteX4" fmla="*/ 2572166 w 5966147"/>
                  <a:gd name="connsiteY4" fmla="*/ 91354 h 736056"/>
                  <a:gd name="connsiteX5" fmla="*/ 2849662 w 5966147"/>
                  <a:gd name="connsiteY5" fmla="*/ 16651 h 736056"/>
                  <a:gd name="connsiteX6" fmla="*/ 2956391 w 5966147"/>
                  <a:gd name="connsiteY6" fmla="*/ 16651 h 736056"/>
                  <a:gd name="connsiteX7" fmla="*/ 3351288 w 5966147"/>
                  <a:gd name="connsiteY7" fmla="*/ 198072 h 736056"/>
                  <a:gd name="connsiteX8" fmla="*/ 3746185 w 5966147"/>
                  <a:gd name="connsiteY8" fmla="*/ 432853 h 736056"/>
                  <a:gd name="connsiteX9" fmla="*/ 4173101 w 5966147"/>
                  <a:gd name="connsiteY9" fmla="*/ 635618 h 736056"/>
                  <a:gd name="connsiteX10" fmla="*/ 4674727 w 5966147"/>
                  <a:gd name="connsiteY10" fmla="*/ 731665 h 736056"/>
                  <a:gd name="connsiteX11" fmla="*/ 5966147 w 5966147"/>
                  <a:gd name="connsiteY11" fmla="*/ 720993 h 736056"/>
                  <a:gd name="connsiteX0" fmla="*/ 0 w 5966147"/>
                  <a:gd name="connsiteY0" fmla="*/ 695987 h 721722"/>
                  <a:gd name="connsiteX1" fmla="*/ 896523 w 5966147"/>
                  <a:gd name="connsiteY1" fmla="*/ 695987 h 721722"/>
                  <a:gd name="connsiteX2" fmla="*/ 1686317 w 5966147"/>
                  <a:gd name="connsiteY2" fmla="*/ 567925 h 721722"/>
                  <a:gd name="connsiteX3" fmla="*/ 2294672 w 5966147"/>
                  <a:gd name="connsiteY3" fmla="*/ 237097 h 721722"/>
                  <a:gd name="connsiteX4" fmla="*/ 2572166 w 5966147"/>
                  <a:gd name="connsiteY4" fmla="*/ 77020 h 721722"/>
                  <a:gd name="connsiteX5" fmla="*/ 2849662 w 5966147"/>
                  <a:gd name="connsiteY5" fmla="*/ 2317 h 721722"/>
                  <a:gd name="connsiteX6" fmla="*/ 3073793 w 5966147"/>
                  <a:gd name="connsiteY6" fmla="*/ 34332 h 721722"/>
                  <a:gd name="connsiteX7" fmla="*/ 3351288 w 5966147"/>
                  <a:gd name="connsiteY7" fmla="*/ 183738 h 721722"/>
                  <a:gd name="connsiteX8" fmla="*/ 3746185 w 5966147"/>
                  <a:gd name="connsiteY8" fmla="*/ 418519 h 721722"/>
                  <a:gd name="connsiteX9" fmla="*/ 4173101 w 5966147"/>
                  <a:gd name="connsiteY9" fmla="*/ 621284 h 721722"/>
                  <a:gd name="connsiteX10" fmla="*/ 4674727 w 5966147"/>
                  <a:gd name="connsiteY10" fmla="*/ 717331 h 721722"/>
                  <a:gd name="connsiteX11" fmla="*/ 5966147 w 5966147"/>
                  <a:gd name="connsiteY11" fmla="*/ 706659 h 721722"/>
                  <a:gd name="connsiteX0" fmla="*/ 0 w 6865931"/>
                  <a:gd name="connsiteY0" fmla="*/ 695987 h 721722"/>
                  <a:gd name="connsiteX1" fmla="*/ 1796307 w 6865931"/>
                  <a:gd name="connsiteY1" fmla="*/ 695987 h 721722"/>
                  <a:gd name="connsiteX2" fmla="*/ 2586101 w 6865931"/>
                  <a:gd name="connsiteY2" fmla="*/ 567925 h 721722"/>
                  <a:gd name="connsiteX3" fmla="*/ 3194456 w 6865931"/>
                  <a:gd name="connsiteY3" fmla="*/ 237097 h 721722"/>
                  <a:gd name="connsiteX4" fmla="*/ 3471950 w 6865931"/>
                  <a:gd name="connsiteY4" fmla="*/ 77020 h 721722"/>
                  <a:gd name="connsiteX5" fmla="*/ 3749446 w 6865931"/>
                  <a:gd name="connsiteY5" fmla="*/ 2317 h 721722"/>
                  <a:gd name="connsiteX6" fmla="*/ 3973577 w 6865931"/>
                  <a:gd name="connsiteY6" fmla="*/ 34332 h 721722"/>
                  <a:gd name="connsiteX7" fmla="*/ 4251072 w 6865931"/>
                  <a:gd name="connsiteY7" fmla="*/ 183738 h 721722"/>
                  <a:gd name="connsiteX8" fmla="*/ 4645969 w 6865931"/>
                  <a:gd name="connsiteY8" fmla="*/ 418519 h 721722"/>
                  <a:gd name="connsiteX9" fmla="*/ 5072885 w 6865931"/>
                  <a:gd name="connsiteY9" fmla="*/ 621284 h 721722"/>
                  <a:gd name="connsiteX10" fmla="*/ 5574511 w 6865931"/>
                  <a:gd name="connsiteY10" fmla="*/ 717331 h 721722"/>
                  <a:gd name="connsiteX11" fmla="*/ 6865931 w 6865931"/>
                  <a:gd name="connsiteY11" fmla="*/ 706659 h 721722"/>
                  <a:gd name="connsiteX0" fmla="*/ 0 w 6865931"/>
                  <a:gd name="connsiteY0" fmla="*/ 695987 h 721722"/>
                  <a:gd name="connsiteX1" fmla="*/ 1796307 w 6865931"/>
                  <a:gd name="connsiteY1" fmla="*/ 695987 h 721722"/>
                  <a:gd name="connsiteX2" fmla="*/ 2586101 w 6865931"/>
                  <a:gd name="connsiteY2" fmla="*/ 567925 h 721722"/>
                  <a:gd name="connsiteX3" fmla="*/ 3194456 w 6865931"/>
                  <a:gd name="connsiteY3" fmla="*/ 237097 h 721722"/>
                  <a:gd name="connsiteX4" fmla="*/ 3471950 w 6865931"/>
                  <a:gd name="connsiteY4" fmla="*/ 77020 h 721722"/>
                  <a:gd name="connsiteX5" fmla="*/ 3749446 w 6865931"/>
                  <a:gd name="connsiteY5" fmla="*/ 2317 h 721722"/>
                  <a:gd name="connsiteX6" fmla="*/ 3973577 w 6865931"/>
                  <a:gd name="connsiteY6" fmla="*/ 34332 h 721722"/>
                  <a:gd name="connsiteX7" fmla="*/ 4251072 w 6865931"/>
                  <a:gd name="connsiteY7" fmla="*/ 183738 h 721722"/>
                  <a:gd name="connsiteX8" fmla="*/ 4645969 w 6865931"/>
                  <a:gd name="connsiteY8" fmla="*/ 418519 h 721722"/>
                  <a:gd name="connsiteX9" fmla="*/ 5072885 w 6865931"/>
                  <a:gd name="connsiteY9" fmla="*/ 621284 h 721722"/>
                  <a:gd name="connsiteX10" fmla="*/ 5574511 w 6865931"/>
                  <a:gd name="connsiteY10" fmla="*/ 717331 h 721722"/>
                  <a:gd name="connsiteX11" fmla="*/ 6865931 w 6865931"/>
                  <a:gd name="connsiteY11" fmla="*/ 706659 h 721722"/>
                  <a:gd name="connsiteX0" fmla="*/ 0 w 6865931"/>
                  <a:gd name="connsiteY0" fmla="*/ 695987 h 721722"/>
                  <a:gd name="connsiteX1" fmla="*/ 1796307 w 6865931"/>
                  <a:gd name="connsiteY1" fmla="*/ 695987 h 721722"/>
                  <a:gd name="connsiteX2" fmla="*/ 2586101 w 6865931"/>
                  <a:gd name="connsiteY2" fmla="*/ 567925 h 721722"/>
                  <a:gd name="connsiteX3" fmla="*/ 3194456 w 6865931"/>
                  <a:gd name="connsiteY3" fmla="*/ 237097 h 721722"/>
                  <a:gd name="connsiteX4" fmla="*/ 3471950 w 6865931"/>
                  <a:gd name="connsiteY4" fmla="*/ 77020 h 721722"/>
                  <a:gd name="connsiteX5" fmla="*/ 3749446 w 6865931"/>
                  <a:gd name="connsiteY5" fmla="*/ 2317 h 721722"/>
                  <a:gd name="connsiteX6" fmla="*/ 3973577 w 6865931"/>
                  <a:gd name="connsiteY6" fmla="*/ 34332 h 721722"/>
                  <a:gd name="connsiteX7" fmla="*/ 4251072 w 6865931"/>
                  <a:gd name="connsiteY7" fmla="*/ 183738 h 721722"/>
                  <a:gd name="connsiteX8" fmla="*/ 4645969 w 6865931"/>
                  <a:gd name="connsiteY8" fmla="*/ 418519 h 721722"/>
                  <a:gd name="connsiteX9" fmla="*/ 5072885 w 6865931"/>
                  <a:gd name="connsiteY9" fmla="*/ 621284 h 721722"/>
                  <a:gd name="connsiteX10" fmla="*/ 5574511 w 6865931"/>
                  <a:gd name="connsiteY10" fmla="*/ 717331 h 721722"/>
                  <a:gd name="connsiteX11" fmla="*/ 6865931 w 6865931"/>
                  <a:gd name="connsiteY11" fmla="*/ 706659 h 721722"/>
                  <a:gd name="connsiteX0" fmla="*/ 0 w 6865931"/>
                  <a:gd name="connsiteY0" fmla="*/ 695987 h 706659"/>
                  <a:gd name="connsiteX1" fmla="*/ 1796307 w 6865931"/>
                  <a:gd name="connsiteY1" fmla="*/ 695987 h 706659"/>
                  <a:gd name="connsiteX2" fmla="*/ 2586101 w 6865931"/>
                  <a:gd name="connsiteY2" fmla="*/ 567925 h 706659"/>
                  <a:gd name="connsiteX3" fmla="*/ 3194456 w 6865931"/>
                  <a:gd name="connsiteY3" fmla="*/ 237097 h 706659"/>
                  <a:gd name="connsiteX4" fmla="*/ 3471950 w 6865931"/>
                  <a:gd name="connsiteY4" fmla="*/ 77020 h 706659"/>
                  <a:gd name="connsiteX5" fmla="*/ 3749446 w 6865931"/>
                  <a:gd name="connsiteY5" fmla="*/ 2317 h 706659"/>
                  <a:gd name="connsiteX6" fmla="*/ 3973577 w 6865931"/>
                  <a:gd name="connsiteY6" fmla="*/ 34332 h 706659"/>
                  <a:gd name="connsiteX7" fmla="*/ 4251072 w 6865931"/>
                  <a:gd name="connsiteY7" fmla="*/ 183738 h 706659"/>
                  <a:gd name="connsiteX8" fmla="*/ 4645969 w 6865931"/>
                  <a:gd name="connsiteY8" fmla="*/ 418519 h 706659"/>
                  <a:gd name="connsiteX9" fmla="*/ 5072885 w 6865931"/>
                  <a:gd name="connsiteY9" fmla="*/ 621284 h 706659"/>
                  <a:gd name="connsiteX10" fmla="*/ 5415726 w 6865931"/>
                  <a:gd name="connsiteY10" fmla="*/ 690268 h 706659"/>
                  <a:gd name="connsiteX11" fmla="*/ 6865931 w 6865931"/>
                  <a:gd name="connsiteY11" fmla="*/ 706659 h 706659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5072885 w 7130571"/>
                  <a:gd name="connsiteY9" fmla="*/ 621284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89745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5072885 w 7130571"/>
                  <a:gd name="connsiteY9" fmla="*/ 621284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89745 h 695992"/>
                  <a:gd name="connsiteX0" fmla="*/ 0 w 7130571"/>
                  <a:gd name="connsiteY0" fmla="*/ 695987 h 699252"/>
                  <a:gd name="connsiteX1" fmla="*/ 1796307 w 7130571"/>
                  <a:gd name="connsiteY1" fmla="*/ 695987 h 699252"/>
                  <a:gd name="connsiteX2" fmla="*/ 2586101 w 7130571"/>
                  <a:gd name="connsiteY2" fmla="*/ 567925 h 699252"/>
                  <a:gd name="connsiteX3" fmla="*/ 3194456 w 7130571"/>
                  <a:gd name="connsiteY3" fmla="*/ 237097 h 699252"/>
                  <a:gd name="connsiteX4" fmla="*/ 3471950 w 7130571"/>
                  <a:gd name="connsiteY4" fmla="*/ 77020 h 699252"/>
                  <a:gd name="connsiteX5" fmla="*/ 3749446 w 7130571"/>
                  <a:gd name="connsiteY5" fmla="*/ 2317 h 699252"/>
                  <a:gd name="connsiteX6" fmla="*/ 3973577 w 7130571"/>
                  <a:gd name="connsiteY6" fmla="*/ 34332 h 699252"/>
                  <a:gd name="connsiteX7" fmla="*/ 4251072 w 7130571"/>
                  <a:gd name="connsiteY7" fmla="*/ 183738 h 699252"/>
                  <a:gd name="connsiteX8" fmla="*/ 4645969 w 7130571"/>
                  <a:gd name="connsiteY8" fmla="*/ 418519 h 699252"/>
                  <a:gd name="connsiteX9" fmla="*/ 4914103 w 7130571"/>
                  <a:gd name="connsiteY9" fmla="*/ 567158 h 699252"/>
                  <a:gd name="connsiteX10" fmla="*/ 5415726 w 7130571"/>
                  <a:gd name="connsiteY10" fmla="*/ 690268 h 699252"/>
                  <a:gd name="connsiteX11" fmla="*/ 7130571 w 7130571"/>
                  <a:gd name="connsiteY11" fmla="*/ 689745 h 699252"/>
                  <a:gd name="connsiteX0" fmla="*/ 0 w 7130571"/>
                  <a:gd name="connsiteY0" fmla="*/ 695987 h 701116"/>
                  <a:gd name="connsiteX1" fmla="*/ 1796307 w 7130571"/>
                  <a:gd name="connsiteY1" fmla="*/ 695987 h 701116"/>
                  <a:gd name="connsiteX2" fmla="*/ 2586101 w 7130571"/>
                  <a:gd name="connsiteY2" fmla="*/ 567925 h 701116"/>
                  <a:gd name="connsiteX3" fmla="*/ 3194456 w 7130571"/>
                  <a:gd name="connsiteY3" fmla="*/ 237097 h 701116"/>
                  <a:gd name="connsiteX4" fmla="*/ 3471950 w 7130571"/>
                  <a:gd name="connsiteY4" fmla="*/ 77020 h 701116"/>
                  <a:gd name="connsiteX5" fmla="*/ 3749446 w 7130571"/>
                  <a:gd name="connsiteY5" fmla="*/ 2317 h 701116"/>
                  <a:gd name="connsiteX6" fmla="*/ 3973577 w 7130571"/>
                  <a:gd name="connsiteY6" fmla="*/ 34332 h 701116"/>
                  <a:gd name="connsiteX7" fmla="*/ 4251072 w 7130571"/>
                  <a:gd name="connsiteY7" fmla="*/ 183738 h 701116"/>
                  <a:gd name="connsiteX8" fmla="*/ 4645969 w 7130571"/>
                  <a:gd name="connsiteY8" fmla="*/ 418519 h 701116"/>
                  <a:gd name="connsiteX9" fmla="*/ 4914103 w 7130571"/>
                  <a:gd name="connsiteY9" fmla="*/ 567158 h 701116"/>
                  <a:gd name="connsiteX10" fmla="*/ 5415726 w 7130571"/>
                  <a:gd name="connsiteY10" fmla="*/ 690268 h 701116"/>
                  <a:gd name="connsiteX11" fmla="*/ 7130571 w 7130571"/>
                  <a:gd name="connsiteY11" fmla="*/ 694819 h 701116"/>
                  <a:gd name="connsiteX0" fmla="*/ 0 w 7130571"/>
                  <a:gd name="connsiteY0" fmla="*/ 695987 h 700658"/>
                  <a:gd name="connsiteX1" fmla="*/ 1796307 w 7130571"/>
                  <a:gd name="connsiteY1" fmla="*/ 695987 h 700658"/>
                  <a:gd name="connsiteX2" fmla="*/ 2586101 w 7130571"/>
                  <a:gd name="connsiteY2" fmla="*/ 567925 h 700658"/>
                  <a:gd name="connsiteX3" fmla="*/ 3194456 w 7130571"/>
                  <a:gd name="connsiteY3" fmla="*/ 237097 h 700658"/>
                  <a:gd name="connsiteX4" fmla="*/ 3471950 w 7130571"/>
                  <a:gd name="connsiteY4" fmla="*/ 77020 h 700658"/>
                  <a:gd name="connsiteX5" fmla="*/ 3749446 w 7130571"/>
                  <a:gd name="connsiteY5" fmla="*/ 2317 h 700658"/>
                  <a:gd name="connsiteX6" fmla="*/ 3973577 w 7130571"/>
                  <a:gd name="connsiteY6" fmla="*/ 34332 h 700658"/>
                  <a:gd name="connsiteX7" fmla="*/ 4251072 w 7130571"/>
                  <a:gd name="connsiteY7" fmla="*/ 183738 h 700658"/>
                  <a:gd name="connsiteX8" fmla="*/ 4645969 w 7130571"/>
                  <a:gd name="connsiteY8" fmla="*/ 418519 h 700658"/>
                  <a:gd name="connsiteX9" fmla="*/ 4914103 w 7130571"/>
                  <a:gd name="connsiteY9" fmla="*/ 567158 h 700658"/>
                  <a:gd name="connsiteX10" fmla="*/ 5415726 w 7130571"/>
                  <a:gd name="connsiteY10" fmla="*/ 690268 h 700658"/>
                  <a:gd name="connsiteX11" fmla="*/ 7130571 w 7130571"/>
                  <a:gd name="connsiteY11" fmla="*/ 694819 h 700658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83502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83502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700342"/>
                  <a:gd name="connsiteX1" fmla="*/ 1796307 w 7130571"/>
                  <a:gd name="connsiteY1" fmla="*/ 695987 h 700342"/>
                  <a:gd name="connsiteX2" fmla="*/ 2586101 w 7130571"/>
                  <a:gd name="connsiteY2" fmla="*/ 567925 h 700342"/>
                  <a:gd name="connsiteX3" fmla="*/ 3194456 w 7130571"/>
                  <a:gd name="connsiteY3" fmla="*/ 237097 h 700342"/>
                  <a:gd name="connsiteX4" fmla="*/ 3471950 w 7130571"/>
                  <a:gd name="connsiteY4" fmla="*/ 77020 h 700342"/>
                  <a:gd name="connsiteX5" fmla="*/ 3749446 w 7130571"/>
                  <a:gd name="connsiteY5" fmla="*/ 2317 h 700342"/>
                  <a:gd name="connsiteX6" fmla="*/ 3973577 w 7130571"/>
                  <a:gd name="connsiteY6" fmla="*/ 34332 h 700342"/>
                  <a:gd name="connsiteX7" fmla="*/ 4251072 w 7130571"/>
                  <a:gd name="connsiteY7" fmla="*/ 183738 h 700342"/>
                  <a:gd name="connsiteX8" fmla="*/ 4645969 w 7130571"/>
                  <a:gd name="connsiteY8" fmla="*/ 418519 h 700342"/>
                  <a:gd name="connsiteX9" fmla="*/ 4914103 w 7130571"/>
                  <a:gd name="connsiteY9" fmla="*/ 567158 h 700342"/>
                  <a:gd name="connsiteX10" fmla="*/ 5997940 w 7130571"/>
                  <a:gd name="connsiteY10" fmla="*/ 693651 h 700342"/>
                  <a:gd name="connsiteX11" fmla="*/ 7130571 w 7130571"/>
                  <a:gd name="connsiteY11" fmla="*/ 694819 h 70034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997940 w 7130571"/>
                  <a:gd name="connsiteY10" fmla="*/ 693651 h 695992"/>
                  <a:gd name="connsiteX11" fmla="*/ 7130571 w 7130571"/>
                  <a:gd name="connsiteY11" fmla="*/ 694819 h 695992"/>
                  <a:gd name="connsiteX0" fmla="*/ 0 w 42019265"/>
                  <a:gd name="connsiteY0" fmla="*/ 695987 h 695992"/>
                  <a:gd name="connsiteX1" fmla="*/ 1796307 w 42019265"/>
                  <a:gd name="connsiteY1" fmla="*/ 695987 h 695992"/>
                  <a:gd name="connsiteX2" fmla="*/ 2586101 w 42019265"/>
                  <a:gd name="connsiteY2" fmla="*/ 567925 h 695992"/>
                  <a:gd name="connsiteX3" fmla="*/ 3194456 w 42019265"/>
                  <a:gd name="connsiteY3" fmla="*/ 237097 h 695992"/>
                  <a:gd name="connsiteX4" fmla="*/ 3471950 w 42019265"/>
                  <a:gd name="connsiteY4" fmla="*/ 77020 h 695992"/>
                  <a:gd name="connsiteX5" fmla="*/ 3749446 w 42019265"/>
                  <a:gd name="connsiteY5" fmla="*/ 2317 h 695992"/>
                  <a:gd name="connsiteX6" fmla="*/ 3973577 w 42019265"/>
                  <a:gd name="connsiteY6" fmla="*/ 34332 h 695992"/>
                  <a:gd name="connsiteX7" fmla="*/ 4251072 w 42019265"/>
                  <a:gd name="connsiteY7" fmla="*/ 183738 h 695992"/>
                  <a:gd name="connsiteX8" fmla="*/ 4645969 w 42019265"/>
                  <a:gd name="connsiteY8" fmla="*/ 418519 h 695992"/>
                  <a:gd name="connsiteX9" fmla="*/ 4914103 w 42019265"/>
                  <a:gd name="connsiteY9" fmla="*/ 567158 h 695992"/>
                  <a:gd name="connsiteX10" fmla="*/ 5997940 w 42019265"/>
                  <a:gd name="connsiteY10" fmla="*/ 693651 h 695992"/>
                  <a:gd name="connsiteX11" fmla="*/ 42019265 w 42019265"/>
                  <a:gd name="connsiteY11" fmla="*/ 694819 h 695992"/>
                  <a:gd name="connsiteX0" fmla="*/ 0 w 42019265"/>
                  <a:gd name="connsiteY0" fmla="*/ 695987 h 695992"/>
                  <a:gd name="connsiteX1" fmla="*/ 1796307 w 42019265"/>
                  <a:gd name="connsiteY1" fmla="*/ 695987 h 695992"/>
                  <a:gd name="connsiteX2" fmla="*/ 2586101 w 42019265"/>
                  <a:gd name="connsiteY2" fmla="*/ 567925 h 695992"/>
                  <a:gd name="connsiteX3" fmla="*/ 3194456 w 42019265"/>
                  <a:gd name="connsiteY3" fmla="*/ 237097 h 695992"/>
                  <a:gd name="connsiteX4" fmla="*/ 3471950 w 42019265"/>
                  <a:gd name="connsiteY4" fmla="*/ 77020 h 695992"/>
                  <a:gd name="connsiteX5" fmla="*/ 3749446 w 42019265"/>
                  <a:gd name="connsiteY5" fmla="*/ 2317 h 695992"/>
                  <a:gd name="connsiteX6" fmla="*/ 3973577 w 42019265"/>
                  <a:gd name="connsiteY6" fmla="*/ 34332 h 695992"/>
                  <a:gd name="connsiteX7" fmla="*/ 4251072 w 42019265"/>
                  <a:gd name="connsiteY7" fmla="*/ 183738 h 695992"/>
                  <a:gd name="connsiteX8" fmla="*/ 4645969 w 42019265"/>
                  <a:gd name="connsiteY8" fmla="*/ 418519 h 695992"/>
                  <a:gd name="connsiteX9" fmla="*/ 4914103 w 42019265"/>
                  <a:gd name="connsiteY9" fmla="*/ 567158 h 695992"/>
                  <a:gd name="connsiteX10" fmla="*/ 9563210 w 42019265"/>
                  <a:gd name="connsiteY10" fmla="*/ 693651 h 695992"/>
                  <a:gd name="connsiteX11" fmla="*/ 42019265 w 42019265"/>
                  <a:gd name="connsiteY11" fmla="*/ 694819 h 695992"/>
                  <a:gd name="connsiteX0" fmla="*/ 0 w 42019265"/>
                  <a:gd name="connsiteY0" fmla="*/ 695987 h 695992"/>
                  <a:gd name="connsiteX1" fmla="*/ 1796307 w 42019265"/>
                  <a:gd name="connsiteY1" fmla="*/ 695987 h 695992"/>
                  <a:gd name="connsiteX2" fmla="*/ 2586101 w 42019265"/>
                  <a:gd name="connsiteY2" fmla="*/ 567925 h 695992"/>
                  <a:gd name="connsiteX3" fmla="*/ 3194456 w 42019265"/>
                  <a:gd name="connsiteY3" fmla="*/ 237097 h 695992"/>
                  <a:gd name="connsiteX4" fmla="*/ 3471950 w 42019265"/>
                  <a:gd name="connsiteY4" fmla="*/ 77020 h 695992"/>
                  <a:gd name="connsiteX5" fmla="*/ 3749446 w 42019265"/>
                  <a:gd name="connsiteY5" fmla="*/ 2317 h 695992"/>
                  <a:gd name="connsiteX6" fmla="*/ 3973577 w 42019265"/>
                  <a:gd name="connsiteY6" fmla="*/ 34332 h 695992"/>
                  <a:gd name="connsiteX7" fmla="*/ 4251072 w 42019265"/>
                  <a:gd name="connsiteY7" fmla="*/ 183738 h 695992"/>
                  <a:gd name="connsiteX8" fmla="*/ 4645969 w 42019265"/>
                  <a:gd name="connsiteY8" fmla="*/ 418519 h 695992"/>
                  <a:gd name="connsiteX9" fmla="*/ 4914103 w 42019265"/>
                  <a:gd name="connsiteY9" fmla="*/ 567158 h 695992"/>
                  <a:gd name="connsiteX10" fmla="*/ 9563210 w 42019265"/>
                  <a:gd name="connsiteY10" fmla="*/ 693651 h 695992"/>
                  <a:gd name="connsiteX11" fmla="*/ 42019265 w 42019265"/>
                  <a:gd name="connsiteY11" fmla="*/ 694819 h 695992"/>
                  <a:gd name="connsiteX0" fmla="*/ 0 w 69777412"/>
                  <a:gd name="connsiteY0" fmla="*/ 699370 h 699370"/>
                  <a:gd name="connsiteX1" fmla="*/ 29554454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7321357 w 69904744"/>
                  <a:gd name="connsiteY10" fmla="*/ 693651 h 701585"/>
                  <a:gd name="connsiteX11" fmla="*/ 69904744 w 69904744"/>
                  <a:gd name="connsiteY11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7448689 w 69904744"/>
                  <a:gd name="connsiteY10" fmla="*/ 698725 h 701585"/>
                  <a:gd name="connsiteX11" fmla="*/ 69904744 w 69904744"/>
                  <a:gd name="connsiteY11" fmla="*/ 701585 h 701585"/>
                  <a:gd name="connsiteX0" fmla="*/ 0 w 69904744"/>
                  <a:gd name="connsiteY0" fmla="*/ 699370 h 796087"/>
                  <a:gd name="connsiteX1" fmla="*/ 26243856 w 69904744"/>
                  <a:gd name="connsiteY1" fmla="*/ 695987 h 796087"/>
                  <a:gd name="connsiteX2" fmla="*/ 30344248 w 69904744"/>
                  <a:gd name="connsiteY2" fmla="*/ 567925 h 796087"/>
                  <a:gd name="connsiteX3" fmla="*/ 30952603 w 69904744"/>
                  <a:gd name="connsiteY3" fmla="*/ 237097 h 796087"/>
                  <a:gd name="connsiteX4" fmla="*/ 31230097 w 69904744"/>
                  <a:gd name="connsiteY4" fmla="*/ 77020 h 796087"/>
                  <a:gd name="connsiteX5" fmla="*/ 31507593 w 69904744"/>
                  <a:gd name="connsiteY5" fmla="*/ 2317 h 796087"/>
                  <a:gd name="connsiteX6" fmla="*/ 31731724 w 69904744"/>
                  <a:gd name="connsiteY6" fmla="*/ 34332 h 796087"/>
                  <a:gd name="connsiteX7" fmla="*/ 32009219 w 69904744"/>
                  <a:gd name="connsiteY7" fmla="*/ 183738 h 796087"/>
                  <a:gd name="connsiteX8" fmla="*/ 32404116 w 69904744"/>
                  <a:gd name="connsiteY8" fmla="*/ 418519 h 796087"/>
                  <a:gd name="connsiteX9" fmla="*/ 32672250 w 69904744"/>
                  <a:gd name="connsiteY9" fmla="*/ 567158 h 796087"/>
                  <a:gd name="connsiteX10" fmla="*/ 37448689 w 69904744"/>
                  <a:gd name="connsiteY10" fmla="*/ 698725 h 796087"/>
                  <a:gd name="connsiteX11" fmla="*/ 69904744 w 69904744"/>
                  <a:gd name="connsiteY11" fmla="*/ 701585 h 796087"/>
                  <a:gd name="connsiteX0" fmla="*/ 0 w 69904744"/>
                  <a:gd name="connsiteY0" fmla="*/ 699370 h 802612"/>
                  <a:gd name="connsiteX1" fmla="*/ 26243856 w 69904744"/>
                  <a:gd name="connsiteY1" fmla="*/ 695987 h 802612"/>
                  <a:gd name="connsiteX2" fmla="*/ 30344248 w 69904744"/>
                  <a:gd name="connsiteY2" fmla="*/ 567925 h 802612"/>
                  <a:gd name="connsiteX3" fmla="*/ 30952603 w 69904744"/>
                  <a:gd name="connsiteY3" fmla="*/ 237097 h 802612"/>
                  <a:gd name="connsiteX4" fmla="*/ 31230097 w 69904744"/>
                  <a:gd name="connsiteY4" fmla="*/ 77020 h 802612"/>
                  <a:gd name="connsiteX5" fmla="*/ 31507593 w 69904744"/>
                  <a:gd name="connsiteY5" fmla="*/ 2317 h 802612"/>
                  <a:gd name="connsiteX6" fmla="*/ 31731724 w 69904744"/>
                  <a:gd name="connsiteY6" fmla="*/ 34332 h 802612"/>
                  <a:gd name="connsiteX7" fmla="*/ 32009219 w 69904744"/>
                  <a:gd name="connsiteY7" fmla="*/ 183738 h 802612"/>
                  <a:gd name="connsiteX8" fmla="*/ 32404116 w 69904744"/>
                  <a:gd name="connsiteY8" fmla="*/ 418519 h 802612"/>
                  <a:gd name="connsiteX9" fmla="*/ 32672250 w 69904744"/>
                  <a:gd name="connsiteY9" fmla="*/ 567158 h 802612"/>
                  <a:gd name="connsiteX10" fmla="*/ 37448689 w 69904744"/>
                  <a:gd name="connsiteY10" fmla="*/ 698725 h 802612"/>
                  <a:gd name="connsiteX11" fmla="*/ 69904744 w 69904744"/>
                  <a:gd name="connsiteY11" fmla="*/ 701585 h 802612"/>
                  <a:gd name="connsiteX0" fmla="*/ 0 w 69904744"/>
                  <a:gd name="connsiteY0" fmla="*/ 699370 h 802612"/>
                  <a:gd name="connsiteX1" fmla="*/ 26243856 w 69904744"/>
                  <a:gd name="connsiteY1" fmla="*/ 695987 h 802612"/>
                  <a:gd name="connsiteX2" fmla="*/ 30344248 w 69904744"/>
                  <a:gd name="connsiteY2" fmla="*/ 567925 h 802612"/>
                  <a:gd name="connsiteX3" fmla="*/ 30952603 w 69904744"/>
                  <a:gd name="connsiteY3" fmla="*/ 237097 h 802612"/>
                  <a:gd name="connsiteX4" fmla="*/ 31230097 w 69904744"/>
                  <a:gd name="connsiteY4" fmla="*/ 77020 h 802612"/>
                  <a:gd name="connsiteX5" fmla="*/ 31507593 w 69904744"/>
                  <a:gd name="connsiteY5" fmla="*/ 2317 h 802612"/>
                  <a:gd name="connsiteX6" fmla="*/ 31731724 w 69904744"/>
                  <a:gd name="connsiteY6" fmla="*/ 34332 h 802612"/>
                  <a:gd name="connsiteX7" fmla="*/ 32009219 w 69904744"/>
                  <a:gd name="connsiteY7" fmla="*/ 183738 h 802612"/>
                  <a:gd name="connsiteX8" fmla="*/ 32404116 w 69904744"/>
                  <a:gd name="connsiteY8" fmla="*/ 418519 h 802612"/>
                  <a:gd name="connsiteX9" fmla="*/ 32672250 w 69904744"/>
                  <a:gd name="connsiteY9" fmla="*/ 567158 h 802612"/>
                  <a:gd name="connsiteX10" fmla="*/ 37448689 w 69904744"/>
                  <a:gd name="connsiteY10" fmla="*/ 698725 h 802612"/>
                  <a:gd name="connsiteX11" fmla="*/ 69904744 w 69904744"/>
                  <a:gd name="connsiteY11" fmla="*/ 701585 h 802612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4379198 w 69904744"/>
                  <a:gd name="connsiteY10" fmla="*/ 688415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72324033"/>
                  <a:gd name="connsiteY0" fmla="*/ 699370 h 701585"/>
                  <a:gd name="connsiteX1" fmla="*/ 28663145 w 72324033"/>
                  <a:gd name="connsiteY1" fmla="*/ 695987 h 701585"/>
                  <a:gd name="connsiteX2" fmla="*/ 32763537 w 72324033"/>
                  <a:gd name="connsiteY2" fmla="*/ 567925 h 701585"/>
                  <a:gd name="connsiteX3" fmla="*/ 33371892 w 72324033"/>
                  <a:gd name="connsiteY3" fmla="*/ 237097 h 701585"/>
                  <a:gd name="connsiteX4" fmla="*/ 33649386 w 72324033"/>
                  <a:gd name="connsiteY4" fmla="*/ 77020 h 701585"/>
                  <a:gd name="connsiteX5" fmla="*/ 33926882 w 72324033"/>
                  <a:gd name="connsiteY5" fmla="*/ 2317 h 701585"/>
                  <a:gd name="connsiteX6" fmla="*/ 34151013 w 72324033"/>
                  <a:gd name="connsiteY6" fmla="*/ 34332 h 701585"/>
                  <a:gd name="connsiteX7" fmla="*/ 34428508 w 72324033"/>
                  <a:gd name="connsiteY7" fmla="*/ 183738 h 701585"/>
                  <a:gd name="connsiteX8" fmla="*/ 34823405 w 72324033"/>
                  <a:gd name="connsiteY8" fmla="*/ 418519 h 701585"/>
                  <a:gd name="connsiteX9" fmla="*/ 35091539 w 72324033"/>
                  <a:gd name="connsiteY9" fmla="*/ 567158 h 701585"/>
                  <a:gd name="connsiteX10" fmla="*/ 36798487 w 72324033"/>
                  <a:gd name="connsiteY10" fmla="*/ 688415 h 701585"/>
                  <a:gd name="connsiteX11" fmla="*/ 39867978 w 72324033"/>
                  <a:gd name="connsiteY11" fmla="*/ 698725 h 701585"/>
                  <a:gd name="connsiteX12" fmla="*/ 72324033 w 72324033"/>
                  <a:gd name="connsiteY12" fmla="*/ 701585 h 701585"/>
                  <a:gd name="connsiteX0" fmla="*/ 0 w 70414073"/>
                  <a:gd name="connsiteY0" fmla="*/ 699370 h 699894"/>
                  <a:gd name="connsiteX1" fmla="*/ 28663145 w 70414073"/>
                  <a:gd name="connsiteY1" fmla="*/ 695987 h 699894"/>
                  <a:gd name="connsiteX2" fmla="*/ 32763537 w 70414073"/>
                  <a:gd name="connsiteY2" fmla="*/ 567925 h 699894"/>
                  <a:gd name="connsiteX3" fmla="*/ 33371892 w 70414073"/>
                  <a:gd name="connsiteY3" fmla="*/ 237097 h 699894"/>
                  <a:gd name="connsiteX4" fmla="*/ 33649386 w 70414073"/>
                  <a:gd name="connsiteY4" fmla="*/ 77020 h 699894"/>
                  <a:gd name="connsiteX5" fmla="*/ 33926882 w 70414073"/>
                  <a:gd name="connsiteY5" fmla="*/ 2317 h 699894"/>
                  <a:gd name="connsiteX6" fmla="*/ 34151013 w 70414073"/>
                  <a:gd name="connsiteY6" fmla="*/ 34332 h 699894"/>
                  <a:gd name="connsiteX7" fmla="*/ 34428508 w 70414073"/>
                  <a:gd name="connsiteY7" fmla="*/ 183738 h 699894"/>
                  <a:gd name="connsiteX8" fmla="*/ 34823405 w 70414073"/>
                  <a:gd name="connsiteY8" fmla="*/ 418519 h 699894"/>
                  <a:gd name="connsiteX9" fmla="*/ 35091539 w 70414073"/>
                  <a:gd name="connsiteY9" fmla="*/ 567158 h 699894"/>
                  <a:gd name="connsiteX10" fmla="*/ 36798487 w 70414073"/>
                  <a:gd name="connsiteY10" fmla="*/ 688415 h 699894"/>
                  <a:gd name="connsiteX11" fmla="*/ 39867978 w 70414073"/>
                  <a:gd name="connsiteY11" fmla="*/ 698725 h 699894"/>
                  <a:gd name="connsiteX12" fmla="*/ 70414073 w 70414073"/>
                  <a:gd name="connsiteY12" fmla="*/ 699894 h 699894"/>
                  <a:gd name="connsiteX0" fmla="*/ 0 w 70414073"/>
                  <a:gd name="connsiteY0" fmla="*/ 699370 h 699894"/>
                  <a:gd name="connsiteX1" fmla="*/ 28663145 w 70414073"/>
                  <a:gd name="connsiteY1" fmla="*/ 695987 h 699894"/>
                  <a:gd name="connsiteX2" fmla="*/ 32763537 w 70414073"/>
                  <a:gd name="connsiteY2" fmla="*/ 567925 h 699894"/>
                  <a:gd name="connsiteX3" fmla="*/ 33371892 w 70414073"/>
                  <a:gd name="connsiteY3" fmla="*/ 237097 h 699894"/>
                  <a:gd name="connsiteX4" fmla="*/ 33649386 w 70414073"/>
                  <a:gd name="connsiteY4" fmla="*/ 77020 h 699894"/>
                  <a:gd name="connsiteX5" fmla="*/ 33926882 w 70414073"/>
                  <a:gd name="connsiteY5" fmla="*/ 2317 h 699894"/>
                  <a:gd name="connsiteX6" fmla="*/ 34151013 w 70414073"/>
                  <a:gd name="connsiteY6" fmla="*/ 34332 h 699894"/>
                  <a:gd name="connsiteX7" fmla="*/ 34428508 w 70414073"/>
                  <a:gd name="connsiteY7" fmla="*/ 183738 h 699894"/>
                  <a:gd name="connsiteX8" fmla="*/ 34823405 w 70414073"/>
                  <a:gd name="connsiteY8" fmla="*/ 418519 h 699894"/>
                  <a:gd name="connsiteX9" fmla="*/ 35091539 w 70414073"/>
                  <a:gd name="connsiteY9" fmla="*/ 567158 h 699894"/>
                  <a:gd name="connsiteX10" fmla="*/ 37180484 w 70414073"/>
                  <a:gd name="connsiteY10" fmla="*/ 690106 h 699894"/>
                  <a:gd name="connsiteX11" fmla="*/ 39867978 w 70414073"/>
                  <a:gd name="connsiteY11" fmla="*/ 698725 h 699894"/>
                  <a:gd name="connsiteX12" fmla="*/ 70414073 w 70414073"/>
                  <a:gd name="connsiteY12" fmla="*/ 699894 h 699894"/>
                  <a:gd name="connsiteX0" fmla="*/ 0 w 70414073"/>
                  <a:gd name="connsiteY0" fmla="*/ 699370 h 699894"/>
                  <a:gd name="connsiteX1" fmla="*/ 28663145 w 70414073"/>
                  <a:gd name="connsiteY1" fmla="*/ 695987 h 699894"/>
                  <a:gd name="connsiteX2" fmla="*/ 32763537 w 70414073"/>
                  <a:gd name="connsiteY2" fmla="*/ 567925 h 699894"/>
                  <a:gd name="connsiteX3" fmla="*/ 33371892 w 70414073"/>
                  <a:gd name="connsiteY3" fmla="*/ 237097 h 699894"/>
                  <a:gd name="connsiteX4" fmla="*/ 33649386 w 70414073"/>
                  <a:gd name="connsiteY4" fmla="*/ 77020 h 699894"/>
                  <a:gd name="connsiteX5" fmla="*/ 33926882 w 70414073"/>
                  <a:gd name="connsiteY5" fmla="*/ 2317 h 699894"/>
                  <a:gd name="connsiteX6" fmla="*/ 34151013 w 70414073"/>
                  <a:gd name="connsiteY6" fmla="*/ 34332 h 699894"/>
                  <a:gd name="connsiteX7" fmla="*/ 34428508 w 70414073"/>
                  <a:gd name="connsiteY7" fmla="*/ 183738 h 699894"/>
                  <a:gd name="connsiteX8" fmla="*/ 34823405 w 70414073"/>
                  <a:gd name="connsiteY8" fmla="*/ 418519 h 699894"/>
                  <a:gd name="connsiteX9" fmla="*/ 35091539 w 70414073"/>
                  <a:gd name="connsiteY9" fmla="*/ 567158 h 699894"/>
                  <a:gd name="connsiteX10" fmla="*/ 37180484 w 70414073"/>
                  <a:gd name="connsiteY10" fmla="*/ 690106 h 699894"/>
                  <a:gd name="connsiteX11" fmla="*/ 39867978 w 70414073"/>
                  <a:gd name="connsiteY11" fmla="*/ 698725 h 699894"/>
                  <a:gd name="connsiteX12" fmla="*/ 70414073 w 70414073"/>
                  <a:gd name="connsiteY12" fmla="*/ 699894 h 699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414073" h="699894">
                    <a:moveTo>
                      <a:pt x="0" y="699370"/>
                    </a:moveTo>
                    <a:lnTo>
                      <a:pt x="28663145" y="695987"/>
                    </a:lnTo>
                    <a:cubicBezTo>
                      <a:pt x="34123734" y="674080"/>
                      <a:pt x="31978746" y="644407"/>
                      <a:pt x="32763537" y="567925"/>
                    </a:cubicBezTo>
                    <a:cubicBezTo>
                      <a:pt x="32911666" y="491443"/>
                      <a:pt x="33224251" y="318914"/>
                      <a:pt x="33371892" y="237097"/>
                    </a:cubicBezTo>
                    <a:cubicBezTo>
                      <a:pt x="33519533" y="155280"/>
                      <a:pt x="33556888" y="116150"/>
                      <a:pt x="33649386" y="77020"/>
                    </a:cubicBezTo>
                    <a:cubicBezTo>
                      <a:pt x="33741884" y="37890"/>
                      <a:pt x="33843277" y="9432"/>
                      <a:pt x="33926882" y="2317"/>
                    </a:cubicBezTo>
                    <a:cubicBezTo>
                      <a:pt x="34010487" y="-4798"/>
                      <a:pt x="34067409" y="4095"/>
                      <a:pt x="34151013" y="34332"/>
                    </a:cubicBezTo>
                    <a:cubicBezTo>
                      <a:pt x="34234617" y="64569"/>
                      <a:pt x="34316443" y="119707"/>
                      <a:pt x="34428508" y="183738"/>
                    </a:cubicBezTo>
                    <a:cubicBezTo>
                      <a:pt x="34540573" y="247769"/>
                      <a:pt x="34712900" y="354616"/>
                      <a:pt x="34823405" y="418519"/>
                    </a:cubicBezTo>
                    <a:cubicBezTo>
                      <a:pt x="34933910" y="482422"/>
                      <a:pt x="34698693" y="521894"/>
                      <a:pt x="35091539" y="567158"/>
                    </a:cubicBezTo>
                    <a:cubicBezTo>
                      <a:pt x="35484386" y="612423"/>
                      <a:pt x="35238431" y="674944"/>
                      <a:pt x="37180484" y="690106"/>
                    </a:cubicBezTo>
                    <a:lnTo>
                      <a:pt x="39867978" y="698725"/>
                    </a:lnTo>
                    <a:lnTo>
                      <a:pt x="70414073" y="699894"/>
                    </a:lnTo>
                  </a:path>
                </a:pathLst>
              </a:custGeom>
              <a:ln w="38100" cmpd="sng">
                <a:solidFill>
                  <a:srgbClr val="0000FF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1846410" y="4992112"/>
                <a:ext cx="5966147" cy="747753"/>
              </a:xfrm>
              <a:custGeom>
                <a:avLst/>
                <a:gdLst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591921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0" fmla="*/ 0 w 5475194"/>
                  <a:gd name="connsiteY0" fmla="*/ 709311 h 723082"/>
                  <a:gd name="connsiteX1" fmla="*/ 896523 w 5475194"/>
                  <a:gd name="connsiteY1" fmla="*/ 709311 h 723082"/>
                  <a:gd name="connsiteX2" fmla="*/ 1686317 w 5475194"/>
                  <a:gd name="connsiteY2" fmla="*/ 581249 h 723082"/>
                  <a:gd name="connsiteX3" fmla="*/ 2294672 w 5475194"/>
                  <a:gd name="connsiteY3" fmla="*/ 250421 h 723082"/>
                  <a:gd name="connsiteX4" fmla="*/ 2561494 w 5475194"/>
                  <a:gd name="connsiteY4" fmla="*/ 69000 h 723082"/>
                  <a:gd name="connsiteX5" fmla="*/ 2849662 w 5475194"/>
                  <a:gd name="connsiteY5" fmla="*/ 15641 h 723082"/>
                  <a:gd name="connsiteX6" fmla="*/ 2956391 w 5475194"/>
                  <a:gd name="connsiteY6" fmla="*/ 15641 h 723082"/>
                  <a:gd name="connsiteX7" fmla="*/ 3351288 w 5475194"/>
                  <a:gd name="connsiteY7" fmla="*/ 197062 h 723082"/>
                  <a:gd name="connsiteX8" fmla="*/ 3746185 w 5475194"/>
                  <a:gd name="connsiteY8" fmla="*/ 431843 h 723082"/>
                  <a:gd name="connsiteX9" fmla="*/ 4173101 w 5475194"/>
                  <a:gd name="connsiteY9" fmla="*/ 634608 h 723082"/>
                  <a:gd name="connsiteX10" fmla="*/ 4674727 w 5475194"/>
                  <a:gd name="connsiteY10" fmla="*/ 698639 h 723082"/>
                  <a:gd name="connsiteX11" fmla="*/ 5475194 w 5475194"/>
                  <a:gd name="connsiteY11" fmla="*/ 719983 h 723082"/>
                  <a:gd name="connsiteX0" fmla="*/ 0 w 5870091"/>
                  <a:gd name="connsiteY0" fmla="*/ 709311 h 723082"/>
                  <a:gd name="connsiteX1" fmla="*/ 896523 w 5870091"/>
                  <a:gd name="connsiteY1" fmla="*/ 709311 h 723082"/>
                  <a:gd name="connsiteX2" fmla="*/ 1686317 w 5870091"/>
                  <a:gd name="connsiteY2" fmla="*/ 581249 h 723082"/>
                  <a:gd name="connsiteX3" fmla="*/ 2294672 w 5870091"/>
                  <a:gd name="connsiteY3" fmla="*/ 250421 h 723082"/>
                  <a:gd name="connsiteX4" fmla="*/ 2561494 w 5870091"/>
                  <a:gd name="connsiteY4" fmla="*/ 69000 h 723082"/>
                  <a:gd name="connsiteX5" fmla="*/ 2849662 w 5870091"/>
                  <a:gd name="connsiteY5" fmla="*/ 15641 h 723082"/>
                  <a:gd name="connsiteX6" fmla="*/ 2956391 w 5870091"/>
                  <a:gd name="connsiteY6" fmla="*/ 15641 h 723082"/>
                  <a:gd name="connsiteX7" fmla="*/ 3351288 w 5870091"/>
                  <a:gd name="connsiteY7" fmla="*/ 197062 h 723082"/>
                  <a:gd name="connsiteX8" fmla="*/ 3746185 w 5870091"/>
                  <a:gd name="connsiteY8" fmla="*/ 431843 h 723082"/>
                  <a:gd name="connsiteX9" fmla="*/ 4173101 w 5870091"/>
                  <a:gd name="connsiteY9" fmla="*/ 634608 h 723082"/>
                  <a:gd name="connsiteX10" fmla="*/ 4674727 w 5870091"/>
                  <a:gd name="connsiteY10" fmla="*/ 698639 h 723082"/>
                  <a:gd name="connsiteX11" fmla="*/ 5870091 w 5870091"/>
                  <a:gd name="connsiteY11" fmla="*/ 719983 h 723082"/>
                  <a:gd name="connsiteX0" fmla="*/ 0 w 5870091"/>
                  <a:gd name="connsiteY0" fmla="*/ 709311 h 735046"/>
                  <a:gd name="connsiteX1" fmla="*/ 896523 w 5870091"/>
                  <a:gd name="connsiteY1" fmla="*/ 709311 h 735046"/>
                  <a:gd name="connsiteX2" fmla="*/ 1686317 w 5870091"/>
                  <a:gd name="connsiteY2" fmla="*/ 581249 h 735046"/>
                  <a:gd name="connsiteX3" fmla="*/ 2294672 w 5870091"/>
                  <a:gd name="connsiteY3" fmla="*/ 250421 h 735046"/>
                  <a:gd name="connsiteX4" fmla="*/ 2561494 w 5870091"/>
                  <a:gd name="connsiteY4" fmla="*/ 69000 h 735046"/>
                  <a:gd name="connsiteX5" fmla="*/ 2849662 w 5870091"/>
                  <a:gd name="connsiteY5" fmla="*/ 15641 h 735046"/>
                  <a:gd name="connsiteX6" fmla="*/ 2956391 w 5870091"/>
                  <a:gd name="connsiteY6" fmla="*/ 15641 h 735046"/>
                  <a:gd name="connsiteX7" fmla="*/ 3351288 w 5870091"/>
                  <a:gd name="connsiteY7" fmla="*/ 197062 h 735046"/>
                  <a:gd name="connsiteX8" fmla="*/ 3746185 w 5870091"/>
                  <a:gd name="connsiteY8" fmla="*/ 431843 h 735046"/>
                  <a:gd name="connsiteX9" fmla="*/ 4173101 w 5870091"/>
                  <a:gd name="connsiteY9" fmla="*/ 634608 h 735046"/>
                  <a:gd name="connsiteX10" fmla="*/ 4674727 w 5870091"/>
                  <a:gd name="connsiteY10" fmla="*/ 730655 h 735046"/>
                  <a:gd name="connsiteX11" fmla="*/ 5870091 w 5870091"/>
                  <a:gd name="connsiteY11" fmla="*/ 719983 h 735046"/>
                  <a:gd name="connsiteX0" fmla="*/ 0 w 5966147"/>
                  <a:gd name="connsiteY0" fmla="*/ 709311 h 735046"/>
                  <a:gd name="connsiteX1" fmla="*/ 896523 w 5966147"/>
                  <a:gd name="connsiteY1" fmla="*/ 709311 h 735046"/>
                  <a:gd name="connsiteX2" fmla="*/ 1686317 w 5966147"/>
                  <a:gd name="connsiteY2" fmla="*/ 581249 h 735046"/>
                  <a:gd name="connsiteX3" fmla="*/ 2294672 w 5966147"/>
                  <a:gd name="connsiteY3" fmla="*/ 250421 h 735046"/>
                  <a:gd name="connsiteX4" fmla="*/ 2561494 w 5966147"/>
                  <a:gd name="connsiteY4" fmla="*/ 69000 h 735046"/>
                  <a:gd name="connsiteX5" fmla="*/ 2849662 w 5966147"/>
                  <a:gd name="connsiteY5" fmla="*/ 15641 h 735046"/>
                  <a:gd name="connsiteX6" fmla="*/ 2956391 w 5966147"/>
                  <a:gd name="connsiteY6" fmla="*/ 15641 h 735046"/>
                  <a:gd name="connsiteX7" fmla="*/ 3351288 w 5966147"/>
                  <a:gd name="connsiteY7" fmla="*/ 197062 h 735046"/>
                  <a:gd name="connsiteX8" fmla="*/ 3746185 w 5966147"/>
                  <a:gd name="connsiteY8" fmla="*/ 431843 h 735046"/>
                  <a:gd name="connsiteX9" fmla="*/ 4173101 w 5966147"/>
                  <a:gd name="connsiteY9" fmla="*/ 634608 h 735046"/>
                  <a:gd name="connsiteX10" fmla="*/ 4674727 w 5966147"/>
                  <a:gd name="connsiteY10" fmla="*/ 730655 h 735046"/>
                  <a:gd name="connsiteX11" fmla="*/ 5966147 w 5966147"/>
                  <a:gd name="connsiteY11" fmla="*/ 719983 h 735046"/>
                  <a:gd name="connsiteX0" fmla="*/ 0 w 5966147"/>
                  <a:gd name="connsiteY0" fmla="*/ 710321 h 736056"/>
                  <a:gd name="connsiteX1" fmla="*/ 896523 w 5966147"/>
                  <a:gd name="connsiteY1" fmla="*/ 710321 h 736056"/>
                  <a:gd name="connsiteX2" fmla="*/ 1686317 w 5966147"/>
                  <a:gd name="connsiteY2" fmla="*/ 582259 h 736056"/>
                  <a:gd name="connsiteX3" fmla="*/ 2294672 w 5966147"/>
                  <a:gd name="connsiteY3" fmla="*/ 251431 h 736056"/>
                  <a:gd name="connsiteX4" fmla="*/ 2572166 w 5966147"/>
                  <a:gd name="connsiteY4" fmla="*/ 91354 h 736056"/>
                  <a:gd name="connsiteX5" fmla="*/ 2849662 w 5966147"/>
                  <a:gd name="connsiteY5" fmla="*/ 16651 h 736056"/>
                  <a:gd name="connsiteX6" fmla="*/ 2956391 w 5966147"/>
                  <a:gd name="connsiteY6" fmla="*/ 16651 h 736056"/>
                  <a:gd name="connsiteX7" fmla="*/ 3351288 w 5966147"/>
                  <a:gd name="connsiteY7" fmla="*/ 198072 h 736056"/>
                  <a:gd name="connsiteX8" fmla="*/ 3746185 w 5966147"/>
                  <a:gd name="connsiteY8" fmla="*/ 432853 h 736056"/>
                  <a:gd name="connsiteX9" fmla="*/ 4173101 w 5966147"/>
                  <a:gd name="connsiteY9" fmla="*/ 635618 h 736056"/>
                  <a:gd name="connsiteX10" fmla="*/ 4674727 w 5966147"/>
                  <a:gd name="connsiteY10" fmla="*/ 731665 h 736056"/>
                  <a:gd name="connsiteX11" fmla="*/ 5966147 w 5966147"/>
                  <a:gd name="connsiteY11" fmla="*/ 720993 h 736056"/>
                  <a:gd name="connsiteX0" fmla="*/ 0 w 5966147"/>
                  <a:gd name="connsiteY0" fmla="*/ 695987 h 721722"/>
                  <a:gd name="connsiteX1" fmla="*/ 896523 w 5966147"/>
                  <a:gd name="connsiteY1" fmla="*/ 695987 h 721722"/>
                  <a:gd name="connsiteX2" fmla="*/ 1686317 w 5966147"/>
                  <a:gd name="connsiteY2" fmla="*/ 567925 h 721722"/>
                  <a:gd name="connsiteX3" fmla="*/ 2294672 w 5966147"/>
                  <a:gd name="connsiteY3" fmla="*/ 237097 h 721722"/>
                  <a:gd name="connsiteX4" fmla="*/ 2572166 w 5966147"/>
                  <a:gd name="connsiteY4" fmla="*/ 77020 h 721722"/>
                  <a:gd name="connsiteX5" fmla="*/ 2849662 w 5966147"/>
                  <a:gd name="connsiteY5" fmla="*/ 2317 h 721722"/>
                  <a:gd name="connsiteX6" fmla="*/ 3073793 w 5966147"/>
                  <a:gd name="connsiteY6" fmla="*/ 34332 h 721722"/>
                  <a:gd name="connsiteX7" fmla="*/ 3351288 w 5966147"/>
                  <a:gd name="connsiteY7" fmla="*/ 183738 h 721722"/>
                  <a:gd name="connsiteX8" fmla="*/ 3746185 w 5966147"/>
                  <a:gd name="connsiteY8" fmla="*/ 418519 h 721722"/>
                  <a:gd name="connsiteX9" fmla="*/ 4173101 w 5966147"/>
                  <a:gd name="connsiteY9" fmla="*/ 621284 h 721722"/>
                  <a:gd name="connsiteX10" fmla="*/ 4674727 w 5966147"/>
                  <a:gd name="connsiteY10" fmla="*/ 717331 h 721722"/>
                  <a:gd name="connsiteX11" fmla="*/ 5966147 w 5966147"/>
                  <a:gd name="connsiteY11" fmla="*/ 706659 h 721722"/>
                  <a:gd name="connsiteX0" fmla="*/ 0 w 5966147"/>
                  <a:gd name="connsiteY0" fmla="*/ 744024 h 747754"/>
                  <a:gd name="connsiteX1" fmla="*/ 896523 w 5966147"/>
                  <a:gd name="connsiteY1" fmla="*/ 695987 h 747754"/>
                  <a:gd name="connsiteX2" fmla="*/ 1686317 w 5966147"/>
                  <a:gd name="connsiteY2" fmla="*/ 567925 h 747754"/>
                  <a:gd name="connsiteX3" fmla="*/ 2294672 w 5966147"/>
                  <a:gd name="connsiteY3" fmla="*/ 237097 h 747754"/>
                  <a:gd name="connsiteX4" fmla="*/ 2572166 w 5966147"/>
                  <a:gd name="connsiteY4" fmla="*/ 77020 h 747754"/>
                  <a:gd name="connsiteX5" fmla="*/ 2849662 w 5966147"/>
                  <a:gd name="connsiteY5" fmla="*/ 2317 h 747754"/>
                  <a:gd name="connsiteX6" fmla="*/ 3073793 w 5966147"/>
                  <a:gd name="connsiteY6" fmla="*/ 34332 h 747754"/>
                  <a:gd name="connsiteX7" fmla="*/ 3351288 w 5966147"/>
                  <a:gd name="connsiteY7" fmla="*/ 183738 h 747754"/>
                  <a:gd name="connsiteX8" fmla="*/ 3746185 w 5966147"/>
                  <a:gd name="connsiteY8" fmla="*/ 418519 h 747754"/>
                  <a:gd name="connsiteX9" fmla="*/ 4173101 w 5966147"/>
                  <a:gd name="connsiteY9" fmla="*/ 621284 h 747754"/>
                  <a:gd name="connsiteX10" fmla="*/ 4674727 w 5966147"/>
                  <a:gd name="connsiteY10" fmla="*/ 717331 h 747754"/>
                  <a:gd name="connsiteX11" fmla="*/ 5966147 w 5966147"/>
                  <a:gd name="connsiteY11" fmla="*/ 706659 h 74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66147" h="747754">
                    <a:moveTo>
                      <a:pt x="0" y="744024"/>
                    </a:moveTo>
                    <a:cubicBezTo>
                      <a:pt x="307735" y="759142"/>
                      <a:pt x="615470" y="725337"/>
                      <a:pt x="896523" y="695987"/>
                    </a:cubicBezTo>
                    <a:cubicBezTo>
                      <a:pt x="1177576" y="666637"/>
                      <a:pt x="1453292" y="644407"/>
                      <a:pt x="1686317" y="567925"/>
                    </a:cubicBezTo>
                    <a:cubicBezTo>
                      <a:pt x="1919342" y="491443"/>
                      <a:pt x="2147031" y="318914"/>
                      <a:pt x="2294672" y="237097"/>
                    </a:cubicBezTo>
                    <a:cubicBezTo>
                      <a:pt x="2442313" y="155280"/>
                      <a:pt x="2479668" y="116150"/>
                      <a:pt x="2572166" y="77020"/>
                    </a:cubicBezTo>
                    <a:cubicBezTo>
                      <a:pt x="2664664" y="37890"/>
                      <a:pt x="2766057" y="9432"/>
                      <a:pt x="2849662" y="2317"/>
                    </a:cubicBezTo>
                    <a:cubicBezTo>
                      <a:pt x="2933267" y="-4798"/>
                      <a:pt x="2990189" y="4095"/>
                      <a:pt x="3073793" y="34332"/>
                    </a:cubicBezTo>
                    <a:cubicBezTo>
                      <a:pt x="3157397" y="64569"/>
                      <a:pt x="3239223" y="119707"/>
                      <a:pt x="3351288" y="183738"/>
                    </a:cubicBezTo>
                    <a:cubicBezTo>
                      <a:pt x="3463353" y="247769"/>
                      <a:pt x="3609216" y="345595"/>
                      <a:pt x="3746185" y="418519"/>
                    </a:cubicBezTo>
                    <a:cubicBezTo>
                      <a:pt x="3883154" y="491443"/>
                      <a:pt x="4018344" y="571482"/>
                      <a:pt x="4173101" y="621284"/>
                    </a:cubicBezTo>
                    <a:cubicBezTo>
                      <a:pt x="4327858" y="671086"/>
                      <a:pt x="4375886" y="703102"/>
                      <a:pt x="4674727" y="717331"/>
                    </a:cubicBezTo>
                    <a:cubicBezTo>
                      <a:pt x="4973568" y="731560"/>
                      <a:pt x="5966147" y="706659"/>
                      <a:pt x="5966147" y="706659"/>
                    </a:cubicBezTo>
                  </a:path>
                </a:pathLst>
              </a:custGeom>
              <a:ln w="38100" cmpd="sng">
                <a:solidFill>
                  <a:srgbClr val="FF0000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cxnSp>
          <p:nvCxnSpPr>
            <p:cNvPr id="22" name="Straight Connector 21"/>
            <p:cNvCxnSpPr/>
            <p:nvPr/>
          </p:nvCxnSpPr>
          <p:spPr bwMode="auto">
            <a:xfrm flipH="1">
              <a:off x="1437298" y="6429475"/>
              <a:ext cx="6132757" cy="0"/>
            </a:xfrm>
            <a:prstGeom prst="line">
              <a:avLst/>
            </a:prstGeom>
            <a:solidFill>
              <a:srgbClr val="FFFF6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Left Brace 24"/>
          <p:cNvSpPr/>
          <p:nvPr/>
        </p:nvSpPr>
        <p:spPr bwMode="auto">
          <a:xfrm rot="5400000" flipV="1">
            <a:off x="7601904" y="5391012"/>
            <a:ext cx="199769" cy="600811"/>
          </a:xfrm>
          <a:prstGeom prst="leftBrace">
            <a:avLst>
              <a:gd name="adj1" fmla="val 44604"/>
              <a:gd name="adj2" fmla="val 50000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Left Brace 25"/>
          <p:cNvSpPr/>
          <p:nvPr/>
        </p:nvSpPr>
        <p:spPr bwMode="auto">
          <a:xfrm rot="5400000" flipV="1">
            <a:off x="5583651" y="1604040"/>
            <a:ext cx="145200" cy="931971"/>
          </a:xfrm>
          <a:prstGeom prst="leftBrace">
            <a:avLst>
              <a:gd name="adj1" fmla="val 72537"/>
              <a:gd name="adj2" fmla="val 49572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97828" y="3263824"/>
            <a:ext cx="798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δ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b="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1023" y="4375950"/>
            <a:ext cx="1489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b="0" i="1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="0" i="1" dirty="0">
                <a:solidFill>
                  <a:srgbClr val="FF0000"/>
                </a:solidFill>
                <a:latin typeface="Times New Roman"/>
                <a:cs typeface="Times New Roman"/>
              </a:rPr>
              <a:t>|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0,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r>
              <a:rPr lang="en-US" b="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="0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lang="en-US" sz="2000" b="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764705"/>
              </p:ext>
            </p:extLst>
          </p:nvPr>
        </p:nvGraphicFramePr>
        <p:xfrm>
          <a:off x="3844649" y="4855826"/>
          <a:ext cx="316058" cy="49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5" name="Equation" r:id="rId11" imgW="139700" imgH="215900" progId="Equation.3">
                  <p:embed/>
                </p:oleObj>
              </mc:Choice>
              <mc:Fallback>
                <p:oleObj name="Equation" r:id="rId11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44649" y="4855826"/>
                        <a:ext cx="316058" cy="490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hteck 3"/>
          <p:cNvSpPr/>
          <p:nvPr/>
        </p:nvSpPr>
        <p:spPr>
          <a:xfrm>
            <a:off x="107504" y="73184"/>
            <a:ext cx="8892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dirty="0" err="1" smtClean="0"/>
              <a:t>Bayesian</a:t>
            </a:r>
            <a:r>
              <a:rPr lang="de-DE" sz="3200" dirty="0" smtClean="0"/>
              <a:t> </a:t>
            </a:r>
            <a:r>
              <a:rPr lang="de-DE" sz="3200" dirty="0" err="1" smtClean="0"/>
              <a:t>logistic</a:t>
            </a:r>
            <a:r>
              <a:rPr lang="de-DE" sz="3200" dirty="0" smtClean="0"/>
              <a:t> </a:t>
            </a:r>
            <a:r>
              <a:rPr lang="de-DE" sz="3200" dirty="0" err="1" smtClean="0"/>
              <a:t>regression</a:t>
            </a:r>
            <a:r>
              <a:rPr lang="de-DE" sz="3200" dirty="0" smtClean="0"/>
              <a:t> </a:t>
            </a:r>
            <a:r>
              <a:rPr lang="de-DE" sz="3200" dirty="0" err="1" smtClean="0"/>
              <a:t>looks</a:t>
            </a:r>
            <a:r>
              <a:rPr lang="de-DE" sz="3200" dirty="0" smtClean="0"/>
              <a:t> </a:t>
            </a:r>
            <a:r>
              <a:rPr lang="de-DE" sz="3200" dirty="0" err="1" smtClean="0"/>
              <a:t>at</a:t>
            </a:r>
            <a:r>
              <a:rPr lang="de-DE" sz="3200" dirty="0" smtClean="0"/>
              <a:t> </a:t>
            </a:r>
            <a:r>
              <a:rPr lang="de-DE" sz="3200" dirty="0" err="1" smtClean="0"/>
              <a:t>both</a:t>
            </a:r>
            <a:r>
              <a:rPr lang="de-DE" sz="3200" dirty="0" smtClean="0"/>
              <a:t> </a:t>
            </a:r>
            <a:r>
              <a:rPr lang="de-DE" sz="3200" dirty="0" smtClean="0">
                <a:solidFill>
                  <a:srgbClr val="0000FF"/>
                </a:solidFill>
              </a:rPr>
              <a:t>null </a:t>
            </a:r>
            <a:r>
              <a:rPr lang="de-DE" sz="3200" dirty="0" err="1" smtClean="0">
                <a:solidFill>
                  <a:srgbClr val="0000FF"/>
                </a:solidFill>
              </a:rPr>
              <a:t>hypothesis</a:t>
            </a:r>
            <a:r>
              <a:rPr lang="de-DE" sz="3200" dirty="0" smtClean="0">
                <a:solidFill>
                  <a:srgbClr val="0000FF"/>
                </a:solidFill>
              </a:rPr>
              <a:t> </a:t>
            </a:r>
            <a:r>
              <a:rPr lang="de-DE" sz="3200" dirty="0" err="1" smtClean="0">
                <a:solidFill>
                  <a:srgbClr val="FF0000"/>
                </a:solidFill>
              </a:rPr>
              <a:t>and</a:t>
            </a:r>
            <a:r>
              <a:rPr lang="de-DE" sz="3200" dirty="0" smtClean="0">
                <a:solidFill>
                  <a:srgbClr val="FF0000"/>
                </a:solidFill>
              </a:rPr>
              <a:t> alternative...</a:t>
            </a:r>
            <a:endParaRPr lang="de-DE" sz="32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42966" y="3732072"/>
            <a:ext cx="1427350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b="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 </a:t>
            </a:r>
            <a:r>
              <a:rPr lang="en-US" b="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| 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0,σ</a:t>
            </a:r>
            <a:r>
              <a:rPr lang="en-US" b="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="0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lang="en-US" sz="2000" b="0" dirty="0" smtClean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90899" y="6008806"/>
            <a:ext cx="599532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δ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b="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4" name="Left Brace 33"/>
          <p:cNvSpPr/>
          <p:nvPr/>
        </p:nvSpPr>
        <p:spPr bwMode="auto">
          <a:xfrm rot="5400000" flipV="1">
            <a:off x="5969563" y="4457053"/>
            <a:ext cx="239782" cy="2166593"/>
          </a:xfrm>
          <a:prstGeom prst="leftBrace">
            <a:avLst>
              <a:gd name="adj1" fmla="val 72537"/>
              <a:gd name="adj2" fmla="val 49572"/>
            </a:avLst>
          </a:prstGeom>
          <a:noFill/>
          <a:ln w="28575" cap="flat" cmpd="sng" algn="ctr">
            <a:solidFill>
              <a:srgbClr val="348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9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64084" y="90936"/>
            <a:ext cx="903649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200" dirty="0" err="1" smtClean="0">
                <a:solidFill>
                  <a:srgbClr val="000000"/>
                </a:solidFill>
              </a:rPr>
              <a:t>We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make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the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prior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probability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for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causality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and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the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width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60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σ</a:t>
            </a:r>
            <a:r>
              <a:rPr lang="de-DE" sz="3600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de-DE" sz="3600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depend</a:t>
            </a:r>
            <a:r>
              <a:rPr lang="de-DE" sz="3200" dirty="0" smtClean="0">
                <a:solidFill>
                  <a:srgbClr val="000000"/>
                </a:solidFill>
              </a:rPr>
              <a:t> on </a:t>
            </a:r>
            <a:r>
              <a:rPr lang="de-DE" sz="3200" dirty="0" err="1" smtClean="0">
                <a:solidFill>
                  <a:srgbClr val="000000"/>
                </a:solidFill>
              </a:rPr>
              <a:t>external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info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60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ξ</a:t>
            </a:r>
            <a:r>
              <a:rPr lang="de-DE" sz="3600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if</a:t>
            </a:r>
            <a:endParaRPr lang="de-DE" sz="3600" i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351" y="1560366"/>
            <a:ext cx="309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Prior distribution:</a:t>
            </a:r>
            <a:endParaRPr lang="en-US" b="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461623"/>
              </p:ext>
            </p:extLst>
          </p:nvPr>
        </p:nvGraphicFramePr>
        <p:xfrm>
          <a:off x="995363" y="4632749"/>
          <a:ext cx="24415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" name="Equation" r:id="rId3" imgW="1092200" imgH="355600" progId="Equation.3">
                  <p:embed/>
                </p:oleObj>
              </mc:Choice>
              <mc:Fallback>
                <p:oleObj name="Equation" r:id="rId3" imgW="10922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5363" y="4632749"/>
                        <a:ext cx="2441575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07351"/>
              </p:ext>
            </p:extLst>
          </p:nvPr>
        </p:nvGraphicFramePr>
        <p:xfrm>
          <a:off x="965007" y="5483073"/>
          <a:ext cx="26987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" name="Equation" r:id="rId5" imgW="1206500" imgH="355600" progId="Equation.3">
                  <p:embed/>
                </p:oleObj>
              </mc:Choice>
              <mc:Fallback>
                <p:oleObj name="Equation" r:id="rId5" imgW="1206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5007" y="5483073"/>
                        <a:ext cx="26987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058951" y="1421232"/>
            <a:ext cx="3589066" cy="2410754"/>
            <a:chOff x="1437298" y="2489543"/>
            <a:chExt cx="6132757" cy="4119336"/>
          </a:xfrm>
        </p:grpSpPr>
        <p:cxnSp>
          <p:nvCxnSpPr>
            <p:cNvPr id="11" name="Straight Connector 10"/>
            <p:cNvCxnSpPr/>
            <p:nvPr/>
          </p:nvCxnSpPr>
          <p:spPr bwMode="auto">
            <a:xfrm flipV="1">
              <a:off x="4378860" y="2489543"/>
              <a:ext cx="1952" cy="4119336"/>
            </a:xfrm>
            <a:prstGeom prst="line">
              <a:avLst/>
            </a:prstGeom>
            <a:solidFill>
              <a:srgbClr val="FFFF6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3" name="Group 12"/>
            <p:cNvGrpSpPr/>
            <p:nvPr/>
          </p:nvGrpSpPr>
          <p:grpSpPr>
            <a:xfrm>
              <a:off x="1529198" y="2948433"/>
              <a:ext cx="5902109" cy="3462973"/>
              <a:chOff x="1846410" y="1312639"/>
              <a:chExt cx="5966147" cy="4427226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1889117" y="1312639"/>
                <a:ext cx="5902113" cy="4415874"/>
              </a:xfrm>
              <a:custGeom>
                <a:avLst/>
                <a:gdLst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591921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0" fmla="*/ 0 w 5475194"/>
                  <a:gd name="connsiteY0" fmla="*/ 709311 h 723082"/>
                  <a:gd name="connsiteX1" fmla="*/ 896523 w 5475194"/>
                  <a:gd name="connsiteY1" fmla="*/ 709311 h 723082"/>
                  <a:gd name="connsiteX2" fmla="*/ 1686317 w 5475194"/>
                  <a:gd name="connsiteY2" fmla="*/ 581249 h 723082"/>
                  <a:gd name="connsiteX3" fmla="*/ 2294672 w 5475194"/>
                  <a:gd name="connsiteY3" fmla="*/ 250421 h 723082"/>
                  <a:gd name="connsiteX4" fmla="*/ 2561494 w 5475194"/>
                  <a:gd name="connsiteY4" fmla="*/ 69000 h 723082"/>
                  <a:gd name="connsiteX5" fmla="*/ 2849662 w 5475194"/>
                  <a:gd name="connsiteY5" fmla="*/ 15641 h 723082"/>
                  <a:gd name="connsiteX6" fmla="*/ 2956391 w 5475194"/>
                  <a:gd name="connsiteY6" fmla="*/ 15641 h 723082"/>
                  <a:gd name="connsiteX7" fmla="*/ 3351288 w 5475194"/>
                  <a:gd name="connsiteY7" fmla="*/ 197062 h 723082"/>
                  <a:gd name="connsiteX8" fmla="*/ 3746185 w 5475194"/>
                  <a:gd name="connsiteY8" fmla="*/ 431843 h 723082"/>
                  <a:gd name="connsiteX9" fmla="*/ 4173101 w 5475194"/>
                  <a:gd name="connsiteY9" fmla="*/ 634608 h 723082"/>
                  <a:gd name="connsiteX10" fmla="*/ 4674727 w 5475194"/>
                  <a:gd name="connsiteY10" fmla="*/ 698639 h 723082"/>
                  <a:gd name="connsiteX11" fmla="*/ 5475194 w 5475194"/>
                  <a:gd name="connsiteY11" fmla="*/ 719983 h 723082"/>
                  <a:gd name="connsiteX0" fmla="*/ 0 w 5870091"/>
                  <a:gd name="connsiteY0" fmla="*/ 709311 h 723082"/>
                  <a:gd name="connsiteX1" fmla="*/ 896523 w 5870091"/>
                  <a:gd name="connsiteY1" fmla="*/ 709311 h 723082"/>
                  <a:gd name="connsiteX2" fmla="*/ 1686317 w 5870091"/>
                  <a:gd name="connsiteY2" fmla="*/ 581249 h 723082"/>
                  <a:gd name="connsiteX3" fmla="*/ 2294672 w 5870091"/>
                  <a:gd name="connsiteY3" fmla="*/ 250421 h 723082"/>
                  <a:gd name="connsiteX4" fmla="*/ 2561494 w 5870091"/>
                  <a:gd name="connsiteY4" fmla="*/ 69000 h 723082"/>
                  <a:gd name="connsiteX5" fmla="*/ 2849662 w 5870091"/>
                  <a:gd name="connsiteY5" fmla="*/ 15641 h 723082"/>
                  <a:gd name="connsiteX6" fmla="*/ 2956391 w 5870091"/>
                  <a:gd name="connsiteY6" fmla="*/ 15641 h 723082"/>
                  <a:gd name="connsiteX7" fmla="*/ 3351288 w 5870091"/>
                  <a:gd name="connsiteY7" fmla="*/ 197062 h 723082"/>
                  <a:gd name="connsiteX8" fmla="*/ 3746185 w 5870091"/>
                  <a:gd name="connsiteY8" fmla="*/ 431843 h 723082"/>
                  <a:gd name="connsiteX9" fmla="*/ 4173101 w 5870091"/>
                  <a:gd name="connsiteY9" fmla="*/ 634608 h 723082"/>
                  <a:gd name="connsiteX10" fmla="*/ 4674727 w 5870091"/>
                  <a:gd name="connsiteY10" fmla="*/ 698639 h 723082"/>
                  <a:gd name="connsiteX11" fmla="*/ 5870091 w 5870091"/>
                  <a:gd name="connsiteY11" fmla="*/ 719983 h 723082"/>
                  <a:gd name="connsiteX0" fmla="*/ 0 w 5870091"/>
                  <a:gd name="connsiteY0" fmla="*/ 709311 h 735046"/>
                  <a:gd name="connsiteX1" fmla="*/ 896523 w 5870091"/>
                  <a:gd name="connsiteY1" fmla="*/ 709311 h 735046"/>
                  <a:gd name="connsiteX2" fmla="*/ 1686317 w 5870091"/>
                  <a:gd name="connsiteY2" fmla="*/ 581249 h 735046"/>
                  <a:gd name="connsiteX3" fmla="*/ 2294672 w 5870091"/>
                  <a:gd name="connsiteY3" fmla="*/ 250421 h 735046"/>
                  <a:gd name="connsiteX4" fmla="*/ 2561494 w 5870091"/>
                  <a:gd name="connsiteY4" fmla="*/ 69000 h 735046"/>
                  <a:gd name="connsiteX5" fmla="*/ 2849662 w 5870091"/>
                  <a:gd name="connsiteY5" fmla="*/ 15641 h 735046"/>
                  <a:gd name="connsiteX6" fmla="*/ 2956391 w 5870091"/>
                  <a:gd name="connsiteY6" fmla="*/ 15641 h 735046"/>
                  <a:gd name="connsiteX7" fmla="*/ 3351288 w 5870091"/>
                  <a:gd name="connsiteY7" fmla="*/ 197062 h 735046"/>
                  <a:gd name="connsiteX8" fmla="*/ 3746185 w 5870091"/>
                  <a:gd name="connsiteY8" fmla="*/ 431843 h 735046"/>
                  <a:gd name="connsiteX9" fmla="*/ 4173101 w 5870091"/>
                  <a:gd name="connsiteY9" fmla="*/ 634608 h 735046"/>
                  <a:gd name="connsiteX10" fmla="*/ 4674727 w 5870091"/>
                  <a:gd name="connsiteY10" fmla="*/ 730655 h 735046"/>
                  <a:gd name="connsiteX11" fmla="*/ 5870091 w 5870091"/>
                  <a:gd name="connsiteY11" fmla="*/ 719983 h 735046"/>
                  <a:gd name="connsiteX0" fmla="*/ 0 w 5966147"/>
                  <a:gd name="connsiteY0" fmla="*/ 709311 h 735046"/>
                  <a:gd name="connsiteX1" fmla="*/ 896523 w 5966147"/>
                  <a:gd name="connsiteY1" fmla="*/ 709311 h 735046"/>
                  <a:gd name="connsiteX2" fmla="*/ 1686317 w 5966147"/>
                  <a:gd name="connsiteY2" fmla="*/ 581249 h 735046"/>
                  <a:gd name="connsiteX3" fmla="*/ 2294672 w 5966147"/>
                  <a:gd name="connsiteY3" fmla="*/ 250421 h 735046"/>
                  <a:gd name="connsiteX4" fmla="*/ 2561494 w 5966147"/>
                  <a:gd name="connsiteY4" fmla="*/ 69000 h 735046"/>
                  <a:gd name="connsiteX5" fmla="*/ 2849662 w 5966147"/>
                  <a:gd name="connsiteY5" fmla="*/ 15641 h 735046"/>
                  <a:gd name="connsiteX6" fmla="*/ 2956391 w 5966147"/>
                  <a:gd name="connsiteY6" fmla="*/ 15641 h 735046"/>
                  <a:gd name="connsiteX7" fmla="*/ 3351288 w 5966147"/>
                  <a:gd name="connsiteY7" fmla="*/ 197062 h 735046"/>
                  <a:gd name="connsiteX8" fmla="*/ 3746185 w 5966147"/>
                  <a:gd name="connsiteY8" fmla="*/ 431843 h 735046"/>
                  <a:gd name="connsiteX9" fmla="*/ 4173101 w 5966147"/>
                  <a:gd name="connsiteY9" fmla="*/ 634608 h 735046"/>
                  <a:gd name="connsiteX10" fmla="*/ 4674727 w 5966147"/>
                  <a:gd name="connsiteY10" fmla="*/ 730655 h 735046"/>
                  <a:gd name="connsiteX11" fmla="*/ 5966147 w 5966147"/>
                  <a:gd name="connsiteY11" fmla="*/ 719983 h 735046"/>
                  <a:gd name="connsiteX0" fmla="*/ 0 w 5966147"/>
                  <a:gd name="connsiteY0" fmla="*/ 710321 h 736056"/>
                  <a:gd name="connsiteX1" fmla="*/ 896523 w 5966147"/>
                  <a:gd name="connsiteY1" fmla="*/ 710321 h 736056"/>
                  <a:gd name="connsiteX2" fmla="*/ 1686317 w 5966147"/>
                  <a:gd name="connsiteY2" fmla="*/ 582259 h 736056"/>
                  <a:gd name="connsiteX3" fmla="*/ 2294672 w 5966147"/>
                  <a:gd name="connsiteY3" fmla="*/ 251431 h 736056"/>
                  <a:gd name="connsiteX4" fmla="*/ 2572166 w 5966147"/>
                  <a:gd name="connsiteY4" fmla="*/ 91354 h 736056"/>
                  <a:gd name="connsiteX5" fmla="*/ 2849662 w 5966147"/>
                  <a:gd name="connsiteY5" fmla="*/ 16651 h 736056"/>
                  <a:gd name="connsiteX6" fmla="*/ 2956391 w 5966147"/>
                  <a:gd name="connsiteY6" fmla="*/ 16651 h 736056"/>
                  <a:gd name="connsiteX7" fmla="*/ 3351288 w 5966147"/>
                  <a:gd name="connsiteY7" fmla="*/ 198072 h 736056"/>
                  <a:gd name="connsiteX8" fmla="*/ 3746185 w 5966147"/>
                  <a:gd name="connsiteY8" fmla="*/ 432853 h 736056"/>
                  <a:gd name="connsiteX9" fmla="*/ 4173101 w 5966147"/>
                  <a:gd name="connsiteY9" fmla="*/ 635618 h 736056"/>
                  <a:gd name="connsiteX10" fmla="*/ 4674727 w 5966147"/>
                  <a:gd name="connsiteY10" fmla="*/ 731665 h 736056"/>
                  <a:gd name="connsiteX11" fmla="*/ 5966147 w 5966147"/>
                  <a:gd name="connsiteY11" fmla="*/ 720993 h 736056"/>
                  <a:gd name="connsiteX0" fmla="*/ 0 w 5966147"/>
                  <a:gd name="connsiteY0" fmla="*/ 695987 h 721722"/>
                  <a:gd name="connsiteX1" fmla="*/ 896523 w 5966147"/>
                  <a:gd name="connsiteY1" fmla="*/ 695987 h 721722"/>
                  <a:gd name="connsiteX2" fmla="*/ 1686317 w 5966147"/>
                  <a:gd name="connsiteY2" fmla="*/ 567925 h 721722"/>
                  <a:gd name="connsiteX3" fmla="*/ 2294672 w 5966147"/>
                  <a:gd name="connsiteY3" fmla="*/ 237097 h 721722"/>
                  <a:gd name="connsiteX4" fmla="*/ 2572166 w 5966147"/>
                  <a:gd name="connsiteY4" fmla="*/ 77020 h 721722"/>
                  <a:gd name="connsiteX5" fmla="*/ 2849662 w 5966147"/>
                  <a:gd name="connsiteY5" fmla="*/ 2317 h 721722"/>
                  <a:gd name="connsiteX6" fmla="*/ 3073793 w 5966147"/>
                  <a:gd name="connsiteY6" fmla="*/ 34332 h 721722"/>
                  <a:gd name="connsiteX7" fmla="*/ 3351288 w 5966147"/>
                  <a:gd name="connsiteY7" fmla="*/ 183738 h 721722"/>
                  <a:gd name="connsiteX8" fmla="*/ 3746185 w 5966147"/>
                  <a:gd name="connsiteY8" fmla="*/ 418519 h 721722"/>
                  <a:gd name="connsiteX9" fmla="*/ 4173101 w 5966147"/>
                  <a:gd name="connsiteY9" fmla="*/ 621284 h 721722"/>
                  <a:gd name="connsiteX10" fmla="*/ 4674727 w 5966147"/>
                  <a:gd name="connsiteY10" fmla="*/ 717331 h 721722"/>
                  <a:gd name="connsiteX11" fmla="*/ 5966147 w 5966147"/>
                  <a:gd name="connsiteY11" fmla="*/ 706659 h 721722"/>
                  <a:gd name="connsiteX0" fmla="*/ 0 w 6865931"/>
                  <a:gd name="connsiteY0" fmla="*/ 695987 h 721722"/>
                  <a:gd name="connsiteX1" fmla="*/ 1796307 w 6865931"/>
                  <a:gd name="connsiteY1" fmla="*/ 695987 h 721722"/>
                  <a:gd name="connsiteX2" fmla="*/ 2586101 w 6865931"/>
                  <a:gd name="connsiteY2" fmla="*/ 567925 h 721722"/>
                  <a:gd name="connsiteX3" fmla="*/ 3194456 w 6865931"/>
                  <a:gd name="connsiteY3" fmla="*/ 237097 h 721722"/>
                  <a:gd name="connsiteX4" fmla="*/ 3471950 w 6865931"/>
                  <a:gd name="connsiteY4" fmla="*/ 77020 h 721722"/>
                  <a:gd name="connsiteX5" fmla="*/ 3749446 w 6865931"/>
                  <a:gd name="connsiteY5" fmla="*/ 2317 h 721722"/>
                  <a:gd name="connsiteX6" fmla="*/ 3973577 w 6865931"/>
                  <a:gd name="connsiteY6" fmla="*/ 34332 h 721722"/>
                  <a:gd name="connsiteX7" fmla="*/ 4251072 w 6865931"/>
                  <a:gd name="connsiteY7" fmla="*/ 183738 h 721722"/>
                  <a:gd name="connsiteX8" fmla="*/ 4645969 w 6865931"/>
                  <a:gd name="connsiteY8" fmla="*/ 418519 h 721722"/>
                  <a:gd name="connsiteX9" fmla="*/ 5072885 w 6865931"/>
                  <a:gd name="connsiteY9" fmla="*/ 621284 h 721722"/>
                  <a:gd name="connsiteX10" fmla="*/ 5574511 w 6865931"/>
                  <a:gd name="connsiteY10" fmla="*/ 717331 h 721722"/>
                  <a:gd name="connsiteX11" fmla="*/ 6865931 w 6865931"/>
                  <a:gd name="connsiteY11" fmla="*/ 706659 h 721722"/>
                  <a:gd name="connsiteX0" fmla="*/ 0 w 6865931"/>
                  <a:gd name="connsiteY0" fmla="*/ 695987 h 721722"/>
                  <a:gd name="connsiteX1" fmla="*/ 1796307 w 6865931"/>
                  <a:gd name="connsiteY1" fmla="*/ 695987 h 721722"/>
                  <a:gd name="connsiteX2" fmla="*/ 2586101 w 6865931"/>
                  <a:gd name="connsiteY2" fmla="*/ 567925 h 721722"/>
                  <a:gd name="connsiteX3" fmla="*/ 3194456 w 6865931"/>
                  <a:gd name="connsiteY3" fmla="*/ 237097 h 721722"/>
                  <a:gd name="connsiteX4" fmla="*/ 3471950 w 6865931"/>
                  <a:gd name="connsiteY4" fmla="*/ 77020 h 721722"/>
                  <a:gd name="connsiteX5" fmla="*/ 3749446 w 6865931"/>
                  <a:gd name="connsiteY5" fmla="*/ 2317 h 721722"/>
                  <a:gd name="connsiteX6" fmla="*/ 3973577 w 6865931"/>
                  <a:gd name="connsiteY6" fmla="*/ 34332 h 721722"/>
                  <a:gd name="connsiteX7" fmla="*/ 4251072 w 6865931"/>
                  <a:gd name="connsiteY7" fmla="*/ 183738 h 721722"/>
                  <a:gd name="connsiteX8" fmla="*/ 4645969 w 6865931"/>
                  <a:gd name="connsiteY8" fmla="*/ 418519 h 721722"/>
                  <a:gd name="connsiteX9" fmla="*/ 5072885 w 6865931"/>
                  <a:gd name="connsiteY9" fmla="*/ 621284 h 721722"/>
                  <a:gd name="connsiteX10" fmla="*/ 5574511 w 6865931"/>
                  <a:gd name="connsiteY10" fmla="*/ 717331 h 721722"/>
                  <a:gd name="connsiteX11" fmla="*/ 6865931 w 6865931"/>
                  <a:gd name="connsiteY11" fmla="*/ 706659 h 721722"/>
                  <a:gd name="connsiteX0" fmla="*/ 0 w 6865931"/>
                  <a:gd name="connsiteY0" fmla="*/ 695987 h 721722"/>
                  <a:gd name="connsiteX1" fmla="*/ 1796307 w 6865931"/>
                  <a:gd name="connsiteY1" fmla="*/ 695987 h 721722"/>
                  <a:gd name="connsiteX2" fmla="*/ 2586101 w 6865931"/>
                  <a:gd name="connsiteY2" fmla="*/ 567925 h 721722"/>
                  <a:gd name="connsiteX3" fmla="*/ 3194456 w 6865931"/>
                  <a:gd name="connsiteY3" fmla="*/ 237097 h 721722"/>
                  <a:gd name="connsiteX4" fmla="*/ 3471950 w 6865931"/>
                  <a:gd name="connsiteY4" fmla="*/ 77020 h 721722"/>
                  <a:gd name="connsiteX5" fmla="*/ 3749446 w 6865931"/>
                  <a:gd name="connsiteY5" fmla="*/ 2317 h 721722"/>
                  <a:gd name="connsiteX6" fmla="*/ 3973577 w 6865931"/>
                  <a:gd name="connsiteY6" fmla="*/ 34332 h 721722"/>
                  <a:gd name="connsiteX7" fmla="*/ 4251072 w 6865931"/>
                  <a:gd name="connsiteY7" fmla="*/ 183738 h 721722"/>
                  <a:gd name="connsiteX8" fmla="*/ 4645969 w 6865931"/>
                  <a:gd name="connsiteY8" fmla="*/ 418519 h 721722"/>
                  <a:gd name="connsiteX9" fmla="*/ 5072885 w 6865931"/>
                  <a:gd name="connsiteY9" fmla="*/ 621284 h 721722"/>
                  <a:gd name="connsiteX10" fmla="*/ 5574511 w 6865931"/>
                  <a:gd name="connsiteY10" fmla="*/ 717331 h 721722"/>
                  <a:gd name="connsiteX11" fmla="*/ 6865931 w 6865931"/>
                  <a:gd name="connsiteY11" fmla="*/ 706659 h 721722"/>
                  <a:gd name="connsiteX0" fmla="*/ 0 w 6865931"/>
                  <a:gd name="connsiteY0" fmla="*/ 695987 h 706659"/>
                  <a:gd name="connsiteX1" fmla="*/ 1796307 w 6865931"/>
                  <a:gd name="connsiteY1" fmla="*/ 695987 h 706659"/>
                  <a:gd name="connsiteX2" fmla="*/ 2586101 w 6865931"/>
                  <a:gd name="connsiteY2" fmla="*/ 567925 h 706659"/>
                  <a:gd name="connsiteX3" fmla="*/ 3194456 w 6865931"/>
                  <a:gd name="connsiteY3" fmla="*/ 237097 h 706659"/>
                  <a:gd name="connsiteX4" fmla="*/ 3471950 w 6865931"/>
                  <a:gd name="connsiteY4" fmla="*/ 77020 h 706659"/>
                  <a:gd name="connsiteX5" fmla="*/ 3749446 w 6865931"/>
                  <a:gd name="connsiteY5" fmla="*/ 2317 h 706659"/>
                  <a:gd name="connsiteX6" fmla="*/ 3973577 w 6865931"/>
                  <a:gd name="connsiteY6" fmla="*/ 34332 h 706659"/>
                  <a:gd name="connsiteX7" fmla="*/ 4251072 w 6865931"/>
                  <a:gd name="connsiteY7" fmla="*/ 183738 h 706659"/>
                  <a:gd name="connsiteX8" fmla="*/ 4645969 w 6865931"/>
                  <a:gd name="connsiteY8" fmla="*/ 418519 h 706659"/>
                  <a:gd name="connsiteX9" fmla="*/ 5072885 w 6865931"/>
                  <a:gd name="connsiteY9" fmla="*/ 621284 h 706659"/>
                  <a:gd name="connsiteX10" fmla="*/ 5415726 w 6865931"/>
                  <a:gd name="connsiteY10" fmla="*/ 690268 h 706659"/>
                  <a:gd name="connsiteX11" fmla="*/ 6865931 w 6865931"/>
                  <a:gd name="connsiteY11" fmla="*/ 706659 h 706659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5072885 w 7130571"/>
                  <a:gd name="connsiteY9" fmla="*/ 621284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89745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5072885 w 7130571"/>
                  <a:gd name="connsiteY9" fmla="*/ 621284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89745 h 695992"/>
                  <a:gd name="connsiteX0" fmla="*/ 0 w 7130571"/>
                  <a:gd name="connsiteY0" fmla="*/ 695987 h 699252"/>
                  <a:gd name="connsiteX1" fmla="*/ 1796307 w 7130571"/>
                  <a:gd name="connsiteY1" fmla="*/ 695987 h 699252"/>
                  <a:gd name="connsiteX2" fmla="*/ 2586101 w 7130571"/>
                  <a:gd name="connsiteY2" fmla="*/ 567925 h 699252"/>
                  <a:gd name="connsiteX3" fmla="*/ 3194456 w 7130571"/>
                  <a:gd name="connsiteY3" fmla="*/ 237097 h 699252"/>
                  <a:gd name="connsiteX4" fmla="*/ 3471950 w 7130571"/>
                  <a:gd name="connsiteY4" fmla="*/ 77020 h 699252"/>
                  <a:gd name="connsiteX5" fmla="*/ 3749446 w 7130571"/>
                  <a:gd name="connsiteY5" fmla="*/ 2317 h 699252"/>
                  <a:gd name="connsiteX6" fmla="*/ 3973577 w 7130571"/>
                  <a:gd name="connsiteY6" fmla="*/ 34332 h 699252"/>
                  <a:gd name="connsiteX7" fmla="*/ 4251072 w 7130571"/>
                  <a:gd name="connsiteY7" fmla="*/ 183738 h 699252"/>
                  <a:gd name="connsiteX8" fmla="*/ 4645969 w 7130571"/>
                  <a:gd name="connsiteY8" fmla="*/ 418519 h 699252"/>
                  <a:gd name="connsiteX9" fmla="*/ 4914103 w 7130571"/>
                  <a:gd name="connsiteY9" fmla="*/ 567158 h 699252"/>
                  <a:gd name="connsiteX10" fmla="*/ 5415726 w 7130571"/>
                  <a:gd name="connsiteY10" fmla="*/ 690268 h 699252"/>
                  <a:gd name="connsiteX11" fmla="*/ 7130571 w 7130571"/>
                  <a:gd name="connsiteY11" fmla="*/ 689745 h 699252"/>
                  <a:gd name="connsiteX0" fmla="*/ 0 w 7130571"/>
                  <a:gd name="connsiteY0" fmla="*/ 695987 h 701116"/>
                  <a:gd name="connsiteX1" fmla="*/ 1796307 w 7130571"/>
                  <a:gd name="connsiteY1" fmla="*/ 695987 h 701116"/>
                  <a:gd name="connsiteX2" fmla="*/ 2586101 w 7130571"/>
                  <a:gd name="connsiteY2" fmla="*/ 567925 h 701116"/>
                  <a:gd name="connsiteX3" fmla="*/ 3194456 w 7130571"/>
                  <a:gd name="connsiteY3" fmla="*/ 237097 h 701116"/>
                  <a:gd name="connsiteX4" fmla="*/ 3471950 w 7130571"/>
                  <a:gd name="connsiteY4" fmla="*/ 77020 h 701116"/>
                  <a:gd name="connsiteX5" fmla="*/ 3749446 w 7130571"/>
                  <a:gd name="connsiteY5" fmla="*/ 2317 h 701116"/>
                  <a:gd name="connsiteX6" fmla="*/ 3973577 w 7130571"/>
                  <a:gd name="connsiteY6" fmla="*/ 34332 h 701116"/>
                  <a:gd name="connsiteX7" fmla="*/ 4251072 w 7130571"/>
                  <a:gd name="connsiteY7" fmla="*/ 183738 h 701116"/>
                  <a:gd name="connsiteX8" fmla="*/ 4645969 w 7130571"/>
                  <a:gd name="connsiteY8" fmla="*/ 418519 h 701116"/>
                  <a:gd name="connsiteX9" fmla="*/ 4914103 w 7130571"/>
                  <a:gd name="connsiteY9" fmla="*/ 567158 h 701116"/>
                  <a:gd name="connsiteX10" fmla="*/ 5415726 w 7130571"/>
                  <a:gd name="connsiteY10" fmla="*/ 690268 h 701116"/>
                  <a:gd name="connsiteX11" fmla="*/ 7130571 w 7130571"/>
                  <a:gd name="connsiteY11" fmla="*/ 694819 h 701116"/>
                  <a:gd name="connsiteX0" fmla="*/ 0 w 7130571"/>
                  <a:gd name="connsiteY0" fmla="*/ 695987 h 700658"/>
                  <a:gd name="connsiteX1" fmla="*/ 1796307 w 7130571"/>
                  <a:gd name="connsiteY1" fmla="*/ 695987 h 700658"/>
                  <a:gd name="connsiteX2" fmla="*/ 2586101 w 7130571"/>
                  <a:gd name="connsiteY2" fmla="*/ 567925 h 700658"/>
                  <a:gd name="connsiteX3" fmla="*/ 3194456 w 7130571"/>
                  <a:gd name="connsiteY3" fmla="*/ 237097 h 700658"/>
                  <a:gd name="connsiteX4" fmla="*/ 3471950 w 7130571"/>
                  <a:gd name="connsiteY4" fmla="*/ 77020 h 700658"/>
                  <a:gd name="connsiteX5" fmla="*/ 3749446 w 7130571"/>
                  <a:gd name="connsiteY5" fmla="*/ 2317 h 700658"/>
                  <a:gd name="connsiteX6" fmla="*/ 3973577 w 7130571"/>
                  <a:gd name="connsiteY6" fmla="*/ 34332 h 700658"/>
                  <a:gd name="connsiteX7" fmla="*/ 4251072 w 7130571"/>
                  <a:gd name="connsiteY7" fmla="*/ 183738 h 700658"/>
                  <a:gd name="connsiteX8" fmla="*/ 4645969 w 7130571"/>
                  <a:gd name="connsiteY8" fmla="*/ 418519 h 700658"/>
                  <a:gd name="connsiteX9" fmla="*/ 4914103 w 7130571"/>
                  <a:gd name="connsiteY9" fmla="*/ 567158 h 700658"/>
                  <a:gd name="connsiteX10" fmla="*/ 5415726 w 7130571"/>
                  <a:gd name="connsiteY10" fmla="*/ 690268 h 700658"/>
                  <a:gd name="connsiteX11" fmla="*/ 7130571 w 7130571"/>
                  <a:gd name="connsiteY11" fmla="*/ 694819 h 700658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83502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83502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700342"/>
                  <a:gd name="connsiteX1" fmla="*/ 1796307 w 7130571"/>
                  <a:gd name="connsiteY1" fmla="*/ 695987 h 700342"/>
                  <a:gd name="connsiteX2" fmla="*/ 2586101 w 7130571"/>
                  <a:gd name="connsiteY2" fmla="*/ 567925 h 700342"/>
                  <a:gd name="connsiteX3" fmla="*/ 3194456 w 7130571"/>
                  <a:gd name="connsiteY3" fmla="*/ 237097 h 700342"/>
                  <a:gd name="connsiteX4" fmla="*/ 3471950 w 7130571"/>
                  <a:gd name="connsiteY4" fmla="*/ 77020 h 700342"/>
                  <a:gd name="connsiteX5" fmla="*/ 3749446 w 7130571"/>
                  <a:gd name="connsiteY5" fmla="*/ 2317 h 700342"/>
                  <a:gd name="connsiteX6" fmla="*/ 3973577 w 7130571"/>
                  <a:gd name="connsiteY6" fmla="*/ 34332 h 700342"/>
                  <a:gd name="connsiteX7" fmla="*/ 4251072 w 7130571"/>
                  <a:gd name="connsiteY7" fmla="*/ 183738 h 700342"/>
                  <a:gd name="connsiteX8" fmla="*/ 4645969 w 7130571"/>
                  <a:gd name="connsiteY8" fmla="*/ 418519 h 700342"/>
                  <a:gd name="connsiteX9" fmla="*/ 4914103 w 7130571"/>
                  <a:gd name="connsiteY9" fmla="*/ 567158 h 700342"/>
                  <a:gd name="connsiteX10" fmla="*/ 5997940 w 7130571"/>
                  <a:gd name="connsiteY10" fmla="*/ 693651 h 700342"/>
                  <a:gd name="connsiteX11" fmla="*/ 7130571 w 7130571"/>
                  <a:gd name="connsiteY11" fmla="*/ 694819 h 70034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997940 w 7130571"/>
                  <a:gd name="connsiteY10" fmla="*/ 693651 h 695992"/>
                  <a:gd name="connsiteX11" fmla="*/ 7130571 w 7130571"/>
                  <a:gd name="connsiteY11" fmla="*/ 694819 h 695992"/>
                  <a:gd name="connsiteX0" fmla="*/ 0 w 42019265"/>
                  <a:gd name="connsiteY0" fmla="*/ 695987 h 695992"/>
                  <a:gd name="connsiteX1" fmla="*/ 1796307 w 42019265"/>
                  <a:gd name="connsiteY1" fmla="*/ 695987 h 695992"/>
                  <a:gd name="connsiteX2" fmla="*/ 2586101 w 42019265"/>
                  <a:gd name="connsiteY2" fmla="*/ 567925 h 695992"/>
                  <a:gd name="connsiteX3" fmla="*/ 3194456 w 42019265"/>
                  <a:gd name="connsiteY3" fmla="*/ 237097 h 695992"/>
                  <a:gd name="connsiteX4" fmla="*/ 3471950 w 42019265"/>
                  <a:gd name="connsiteY4" fmla="*/ 77020 h 695992"/>
                  <a:gd name="connsiteX5" fmla="*/ 3749446 w 42019265"/>
                  <a:gd name="connsiteY5" fmla="*/ 2317 h 695992"/>
                  <a:gd name="connsiteX6" fmla="*/ 3973577 w 42019265"/>
                  <a:gd name="connsiteY6" fmla="*/ 34332 h 695992"/>
                  <a:gd name="connsiteX7" fmla="*/ 4251072 w 42019265"/>
                  <a:gd name="connsiteY7" fmla="*/ 183738 h 695992"/>
                  <a:gd name="connsiteX8" fmla="*/ 4645969 w 42019265"/>
                  <a:gd name="connsiteY8" fmla="*/ 418519 h 695992"/>
                  <a:gd name="connsiteX9" fmla="*/ 4914103 w 42019265"/>
                  <a:gd name="connsiteY9" fmla="*/ 567158 h 695992"/>
                  <a:gd name="connsiteX10" fmla="*/ 5997940 w 42019265"/>
                  <a:gd name="connsiteY10" fmla="*/ 693651 h 695992"/>
                  <a:gd name="connsiteX11" fmla="*/ 42019265 w 42019265"/>
                  <a:gd name="connsiteY11" fmla="*/ 694819 h 695992"/>
                  <a:gd name="connsiteX0" fmla="*/ 0 w 42019265"/>
                  <a:gd name="connsiteY0" fmla="*/ 695987 h 695992"/>
                  <a:gd name="connsiteX1" fmla="*/ 1796307 w 42019265"/>
                  <a:gd name="connsiteY1" fmla="*/ 695987 h 695992"/>
                  <a:gd name="connsiteX2" fmla="*/ 2586101 w 42019265"/>
                  <a:gd name="connsiteY2" fmla="*/ 567925 h 695992"/>
                  <a:gd name="connsiteX3" fmla="*/ 3194456 w 42019265"/>
                  <a:gd name="connsiteY3" fmla="*/ 237097 h 695992"/>
                  <a:gd name="connsiteX4" fmla="*/ 3471950 w 42019265"/>
                  <a:gd name="connsiteY4" fmla="*/ 77020 h 695992"/>
                  <a:gd name="connsiteX5" fmla="*/ 3749446 w 42019265"/>
                  <a:gd name="connsiteY5" fmla="*/ 2317 h 695992"/>
                  <a:gd name="connsiteX6" fmla="*/ 3973577 w 42019265"/>
                  <a:gd name="connsiteY6" fmla="*/ 34332 h 695992"/>
                  <a:gd name="connsiteX7" fmla="*/ 4251072 w 42019265"/>
                  <a:gd name="connsiteY7" fmla="*/ 183738 h 695992"/>
                  <a:gd name="connsiteX8" fmla="*/ 4645969 w 42019265"/>
                  <a:gd name="connsiteY8" fmla="*/ 418519 h 695992"/>
                  <a:gd name="connsiteX9" fmla="*/ 4914103 w 42019265"/>
                  <a:gd name="connsiteY9" fmla="*/ 567158 h 695992"/>
                  <a:gd name="connsiteX10" fmla="*/ 9563210 w 42019265"/>
                  <a:gd name="connsiteY10" fmla="*/ 693651 h 695992"/>
                  <a:gd name="connsiteX11" fmla="*/ 42019265 w 42019265"/>
                  <a:gd name="connsiteY11" fmla="*/ 694819 h 695992"/>
                  <a:gd name="connsiteX0" fmla="*/ 0 w 42019265"/>
                  <a:gd name="connsiteY0" fmla="*/ 695987 h 695992"/>
                  <a:gd name="connsiteX1" fmla="*/ 1796307 w 42019265"/>
                  <a:gd name="connsiteY1" fmla="*/ 695987 h 695992"/>
                  <a:gd name="connsiteX2" fmla="*/ 2586101 w 42019265"/>
                  <a:gd name="connsiteY2" fmla="*/ 567925 h 695992"/>
                  <a:gd name="connsiteX3" fmla="*/ 3194456 w 42019265"/>
                  <a:gd name="connsiteY3" fmla="*/ 237097 h 695992"/>
                  <a:gd name="connsiteX4" fmla="*/ 3471950 w 42019265"/>
                  <a:gd name="connsiteY4" fmla="*/ 77020 h 695992"/>
                  <a:gd name="connsiteX5" fmla="*/ 3749446 w 42019265"/>
                  <a:gd name="connsiteY5" fmla="*/ 2317 h 695992"/>
                  <a:gd name="connsiteX6" fmla="*/ 3973577 w 42019265"/>
                  <a:gd name="connsiteY6" fmla="*/ 34332 h 695992"/>
                  <a:gd name="connsiteX7" fmla="*/ 4251072 w 42019265"/>
                  <a:gd name="connsiteY7" fmla="*/ 183738 h 695992"/>
                  <a:gd name="connsiteX8" fmla="*/ 4645969 w 42019265"/>
                  <a:gd name="connsiteY8" fmla="*/ 418519 h 695992"/>
                  <a:gd name="connsiteX9" fmla="*/ 4914103 w 42019265"/>
                  <a:gd name="connsiteY9" fmla="*/ 567158 h 695992"/>
                  <a:gd name="connsiteX10" fmla="*/ 9563210 w 42019265"/>
                  <a:gd name="connsiteY10" fmla="*/ 693651 h 695992"/>
                  <a:gd name="connsiteX11" fmla="*/ 42019265 w 42019265"/>
                  <a:gd name="connsiteY11" fmla="*/ 694819 h 695992"/>
                  <a:gd name="connsiteX0" fmla="*/ 0 w 69777412"/>
                  <a:gd name="connsiteY0" fmla="*/ 699370 h 699370"/>
                  <a:gd name="connsiteX1" fmla="*/ 29554454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7321357 w 69904744"/>
                  <a:gd name="connsiteY10" fmla="*/ 693651 h 701585"/>
                  <a:gd name="connsiteX11" fmla="*/ 69904744 w 69904744"/>
                  <a:gd name="connsiteY11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7448689 w 69904744"/>
                  <a:gd name="connsiteY10" fmla="*/ 698725 h 701585"/>
                  <a:gd name="connsiteX11" fmla="*/ 69904744 w 69904744"/>
                  <a:gd name="connsiteY11" fmla="*/ 701585 h 701585"/>
                  <a:gd name="connsiteX0" fmla="*/ 0 w 69904744"/>
                  <a:gd name="connsiteY0" fmla="*/ 699370 h 796087"/>
                  <a:gd name="connsiteX1" fmla="*/ 26243856 w 69904744"/>
                  <a:gd name="connsiteY1" fmla="*/ 695987 h 796087"/>
                  <a:gd name="connsiteX2" fmla="*/ 30344248 w 69904744"/>
                  <a:gd name="connsiteY2" fmla="*/ 567925 h 796087"/>
                  <a:gd name="connsiteX3" fmla="*/ 30952603 w 69904744"/>
                  <a:gd name="connsiteY3" fmla="*/ 237097 h 796087"/>
                  <a:gd name="connsiteX4" fmla="*/ 31230097 w 69904744"/>
                  <a:gd name="connsiteY4" fmla="*/ 77020 h 796087"/>
                  <a:gd name="connsiteX5" fmla="*/ 31507593 w 69904744"/>
                  <a:gd name="connsiteY5" fmla="*/ 2317 h 796087"/>
                  <a:gd name="connsiteX6" fmla="*/ 31731724 w 69904744"/>
                  <a:gd name="connsiteY6" fmla="*/ 34332 h 796087"/>
                  <a:gd name="connsiteX7" fmla="*/ 32009219 w 69904744"/>
                  <a:gd name="connsiteY7" fmla="*/ 183738 h 796087"/>
                  <a:gd name="connsiteX8" fmla="*/ 32404116 w 69904744"/>
                  <a:gd name="connsiteY8" fmla="*/ 418519 h 796087"/>
                  <a:gd name="connsiteX9" fmla="*/ 32672250 w 69904744"/>
                  <a:gd name="connsiteY9" fmla="*/ 567158 h 796087"/>
                  <a:gd name="connsiteX10" fmla="*/ 37448689 w 69904744"/>
                  <a:gd name="connsiteY10" fmla="*/ 698725 h 796087"/>
                  <a:gd name="connsiteX11" fmla="*/ 69904744 w 69904744"/>
                  <a:gd name="connsiteY11" fmla="*/ 701585 h 796087"/>
                  <a:gd name="connsiteX0" fmla="*/ 0 w 69904744"/>
                  <a:gd name="connsiteY0" fmla="*/ 699370 h 802612"/>
                  <a:gd name="connsiteX1" fmla="*/ 26243856 w 69904744"/>
                  <a:gd name="connsiteY1" fmla="*/ 695987 h 802612"/>
                  <a:gd name="connsiteX2" fmla="*/ 30344248 w 69904744"/>
                  <a:gd name="connsiteY2" fmla="*/ 567925 h 802612"/>
                  <a:gd name="connsiteX3" fmla="*/ 30952603 w 69904744"/>
                  <a:gd name="connsiteY3" fmla="*/ 237097 h 802612"/>
                  <a:gd name="connsiteX4" fmla="*/ 31230097 w 69904744"/>
                  <a:gd name="connsiteY4" fmla="*/ 77020 h 802612"/>
                  <a:gd name="connsiteX5" fmla="*/ 31507593 w 69904744"/>
                  <a:gd name="connsiteY5" fmla="*/ 2317 h 802612"/>
                  <a:gd name="connsiteX6" fmla="*/ 31731724 w 69904744"/>
                  <a:gd name="connsiteY6" fmla="*/ 34332 h 802612"/>
                  <a:gd name="connsiteX7" fmla="*/ 32009219 w 69904744"/>
                  <a:gd name="connsiteY7" fmla="*/ 183738 h 802612"/>
                  <a:gd name="connsiteX8" fmla="*/ 32404116 w 69904744"/>
                  <a:gd name="connsiteY8" fmla="*/ 418519 h 802612"/>
                  <a:gd name="connsiteX9" fmla="*/ 32672250 w 69904744"/>
                  <a:gd name="connsiteY9" fmla="*/ 567158 h 802612"/>
                  <a:gd name="connsiteX10" fmla="*/ 37448689 w 69904744"/>
                  <a:gd name="connsiteY10" fmla="*/ 698725 h 802612"/>
                  <a:gd name="connsiteX11" fmla="*/ 69904744 w 69904744"/>
                  <a:gd name="connsiteY11" fmla="*/ 701585 h 802612"/>
                  <a:gd name="connsiteX0" fmla="*/ 0 w 69904744"/>
                  <a:gd name="connsiteY0" fmla="*/ 699370 h 802612"/>
                  <a:gd name="connsiteX1" fmla="*/ 26243856 w 69904744"/>
                  <a:gd name="connsiteY1" fmla="*/ 695987 h 802612"/>
                  <a:gd name="connsiteX2" fmla="*/ 30344248 w 69904744"/>
                  <a:gd name="connsiteY2" fmla="*/ 567925 h 802612"/>
                  <a:gd name="connsiteX3" fmla="*/ 30952603 w 69904744"/>
                  <a:gd name="connsiteY3" fmla="*/ 237097 h 802612"/>
                  <a:gd name="connsiteX4" fmla="*/ 31230097 w 69904744"/>
                  <a:gd name="connsiteY4" fmla="*/ 77020 h 802612"/>
                  <a:gd name="connsiteX5" fmla="*/ 31507593 w 69904744"/>
                  <a:gd name="connsiteY5" fmla="*/ 2317 h 802612"/>
                  <a:gd name="connsiteX6" fmla="*/ 31731724 w 69904744"/>
                  <a:gd name="connsiteY6" fmla="*/ 34332 h 802612"/>
                  <a:gd name="connsiteX7" fmla="*/ 32009219 w 69904744"/>
                  <a:gd name="connsiteY7" fmla="*/ 183738 h 802612"/>
                  <a:gd name="connsiteX8" fmla="*/ 32404116 w 69904744"/>
                  <a:gd name="connsiteY8" fmla="*/ 418519 h 802612"/>
                  <a:gd name="connsiteX9" fmla="*/ 32672250 w 69904744"/>
                  <a:gd name="connsiteY9" fmla="*/ 567158 h 802612"/>
                  <a:gd name="connsiteX10" fmla="*/ 37448689 w 69904744"/>
                  <a:gd name="connsiteY10" fmla="*/ 698725 h 802612"/>
                  <a:gd name="connsiteX11" fmla="*/ 69904744 w 69904744"/>
                  <a:gd name="connsiteY11" fmla="*/ 701585 h 802612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4379198 w 69904744"/>
                  <a:gd name="connsiteY10" fmla="*/ 688415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72324033"/>
                  <a:gd name="connsiteY0" fmla="*/ 699370 h 701585"/>
                  <a:gd name="connsiteX1" fmla="*/ 28663145 w 72324033"/>
                  <a:gd name="connsiteY1" fmla="*/ 695987 h 701585"/>
                  <a:gd name="connsiteX2" fmla="*/ 32763537 w 72324033"/>
                  <a:gd name="connsiteY2" fmla="*/ 567925 h 701585"/>
                  <a:gd name="connsiteX3" fmla="*/ 33371892 w 72324033"/>
                  <a:gd name="connsiteY3" fmla="*/ 237097 h 701585"/>
                  <a:gd name="connsiteX4" fmla="*/ 33649386 w 72324033"/>
                  <a:gd name="connsiteY4" fmla="*/ 77020 h 701585"/>
                  <a:gd name="connsiteX5" fmla="*/ 33926882 w 72324033"/>
                  <a:gd name="connsiteY5" fmla="*/ 2317 h 701585"/>
                  <a:gd name="connsiteX6" fmla="*/ 34151013 w 72324033"/>
                  <a:gd name="connsiteY6" fmla="*/ 34332 h 701585"/>
                  <a:gd name="connsiteX7" fmla="*/ 34428508 w 72324033"/>
                  <a:gd name="connsiteY7" fmla="*/ 183738 h 701585"/>
                  <a:gd name="connsiteX8" fmla="*/ 34823405 w 72324033"/>
                  <a:gd name="connsiteY8" fmla="*/ 418519 h 701585"/>
                  <a:gd name="connsiteX9" fmla="*/ 35091539 w 72324033"/>
                  <a:gd name="connsiteY9" fmla="*/ 567158 h 701585"/>
                  <a:gd name="connsiteX10" fmla="*/ 36798487 w 72324033"/>
                  <a:gd name="connsiteY10" fmla="*/ 688415 h 701585"/>
                  <a:gd name="connsiteX11" fmla="*/ 39867978 w 72324033"/>
                  <a:gd name="connsiteY11" fmla="*/ 698725 h 701585"/>
                  <a:gd name="connsiteX12" fmla="*/ 72324033 w 72324033"/>
                  <a:gd name="connsiteY12" fmla="*/ 701585 h 701585"/>
                  <a:gd name="connsiteX0" fmla="*/ 0 w 70414073"/>
                  <a:gd name="connsiteY0" fmla="*/ 699370 h 699894"/>
                  <a:gd name="connsiteX1" fmla="*/ 28663145 w 70414073"/>
                  <a:gd name="connsiteY1" fmla="*/ 695987 h 699894"/>
                  <a:gd name="connsiteX2" fmla="*/ 32763537 w 70414073"/>
                  <a:gd name="connsiteY2" fmla="*/ 567925 h 699894"/>
                  <a:gd name="connsiteX3" fmla="*/ 33371892 w 70414073"/>
                  <a:gd name="connsiteY3" fmla="*/ 237097 h 699894"/>
                  <a:gd name="connsiteX4" fmla="*/ 33649386 w 70414073"/>
                  <a:gd name="connsiteY4" fmla="*/ 77020 h 699894"/>
                  <a:gd name="connsiteX5" fmla="*/ 33926882 w 70414073"/>
                  <a:gd name="connsiteY5" fmla="*/ 2317 h 699894"/>
                  <a:gd name="connsiteX6" fmla="*/ 34151013 w 70414073"/>
                  <a:gd name="connsiteY6" fmla="*/ 34332 h 699894"/>
                  <a:gd name="connsiteX7" fmla="*/ 34428508 w 70414073"/>
                  <a:gd name="connsiteY7" fmla="*/ 183738 h 699894"/>
                  <a:gd name="connsiteX8" fmla="*/ 34823405 w 70414073"/>
                  <a:gd name="connsiteY8" fmla="*/ 418519 h 699894"/>
                  <a:gd name="connsiteX9" fmla="*/ 35091539 w 70414073"/>
                  <a:gd name="connsiteY9" fmla="*/ 567158 h 699894"/>
                  <a:gd name="connsiteX10" fmla="*/ 36798487 w 70414073"/>
                  <a:gd name="connsiteY10" fmla="*/ 688415 h 699894"/>
                  <a:gd name="connsiteX11" fmla="*/ 39867978 w 70414073"/>
                  <a:gd name="connsiteY11" fmla="*/ 698725 h 699894"/>
                  <a:gd name="connsiteX12" fmla="*/ 70414073 w 70414073"/>
                  <a:gd name="connsiteY12" fmla="*/ 699894 h 699894"/>
                  <a:gd name="connsiteX0" fmla="*/ 0 w 70414073"/>
                  <a:gd name="connsiteY0" fmla="*/ 699370 h 699894"/>
                  <a:gd name="connsiteX1" fmla="*/ 28663145 w 70414073"/>
                  <a:gd name="connsiteY1" fmla="*/ 695987 h 699894"/>
                  <a:gd name="connsiteX2" fmla="*/ 32763537 w 70414073"/>
                  <a:gd name="connsiteY2" fmla="*/ 567925 h 699894"/>
                  <a:gd name="connsiteX3" fmla="*/ 33371892 w 70414073"/>
                  <a:gd name="connsiteY3" fmla="*/ 237097 h 699894"/>
                  <a:gd name="connsiteX4" fmla="*/ 33649386 w 70414073"/>
                  <a:gd name="connsiteY4" fmla="*/ 77020 h 699894"/>
                  <a:gd name="connsiteX5" fmla="*/ 33926882 w 70414073"/>
                  <a:gd name="connsiteY5" fmla="*/ 2317 h 699894"/>
                  <a:gd name="connsiteX6" fmla="*/ 34151013 w 70414073"/>
                  <a:gd name="connsiteY6" fmla="*/ 34332 h 699894"/>
                  <a:gd name="connsiteX7" fmla="*/ 34428508 w 70414073"/>
                  <a:gd name="connsiteY7" fmla="*/ 183738 h 699894"/>
                  <a:gd name="connsiteX8" fmla="*/ 34823405 w 70414073"/>
                  <a:gd name="connsiteY8" fmla="*/ 418519 h 699894"/>
                  <a:gd name="connsiteX9" fmla="*/ 35091539 w 70414073"/>
                  <a:gd name="connsiteY9" fmla="*/ 567158 h 699894"/>
                  <a:gd name="connsiteX10" fmla="*/ 37180484 w 70414073"/>
                  <a:gd name="connsiteY10" fmla="*/ 690106 h 699894"/>
                  <a:gd name="connsiteX11" fmla="*/ 39867978 w 70414073"/>
                  <a:gd name="connsiteY11" fmla="*/ 698725 h 699894"/>
                  <a:gd name="connsiteX12" fmla="*/ 70414073 w 70414073"/>
                  <a:gd name="connsiteY12" fmla="*/ 699894 h 699894"/>
                  <a:gd name="connsiteX0" fmla="*/ 0 w 70414073"/>
                  <a:gd name="connsiteY0" fmla="*/ 699370 h 699894"/>
                  <a:gd name="connsiteX1" fmla="*/ 28663145 w 70414073"/>
                  <a:gd name="connsiteY1" fmla="*/ 695987 h 699894"/>
                  <a:gd name="connsiteX2" fmla="*/ 32763537 w 70414073"/>
                  <a:gd name="connsiteY2" fmla="*/ 567925 h 699894"/>
                  <a:gd name="connsiteX3" fmla="*/ 33371892 w 70414073"/>
                  <a:gd name="connsiteY3" fmla="*/ 237097 h 699894"/>
                  <a:gd name="connsiteX4" fmla="*/ 33649386 w 70414073"/>
                  <a:gd name="connsiteY4" fmla="*/ 77020 h 699894"/>
                  <a:gd name="connsiteX5" fmla="*/ 33926882 w 70414073"/>
                  <a:gd name="connsiteY5" fmla="*/ 2317 h 699894"/>
                  <a:gd name="connsiteX6" fmla="*/ 34151013 w 70414073"/>
                  <a:gd name="connsiteY6" fmla="*/ 34332 h 699894"/>
                  <a:gd name="connsiteX7" fmla="*/ 34428508 w 70414073"/>
                  <a:gd name="connsiteY7" fmla="*/ 183738 h 699894"/>
                  <a:gd name="connsiteX8" fmla="*/ 34823405 w 70414073"/>
                  <a:gd name="connsiteY8" fmla="*/ 418519 h 699894"/>
                  <a:gd name="connsiteX9" fmla="*/ 35091539 w 70414073"/>
                  <a:gd name="connsiteY9" fmla="*/ 567158 h 699894"/>
                  <a:gd name="connsiteX10" fmla="*/ 37180484 w 70414073"/>
                  <a:gd name="connsiteY10" fmla="*/ 690106 h 699894"/>
                  <a:gd name="connsiteX11" fmla="*/ 39867978 w 70414073"/>
                  <a:gd name="connsiteY11" fmla="*/ 698725 h 699894"/>
                  <a:gd name="connsiteX12" fmla="*/ 70414073 w 70414073"/>
                  <a:gd name="connsiteY12" fmla="*/ 699894 h 699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414073" h="699894">
                    <a:moveTo>
                      <a:pt x="0" y="699370"/>
                    </a:moveTo>
                    <a:lnTo>
                      <a:pt x="28663145" y="695987"/>
                    </a:lnTo>
                    <a:cubicBezTo>
                      <a:pt x="34123734" y="674080"/>
                      <a:pt x="31978746" y="644407"/>
                      <a:pt x="32763537" y="567925"/>
                    </a:cubicBezTo>
                    <a:cubicBezTo>
                      <a:pt x="32911666" y="491443"/>
                      <a:pt x="33224251" y="318914"/>
                      <a:pt x="33371892" y="237097"/>
                    </a:cubicBezTo>
                    <a:cubicBezTo>
                      <a:pt x="33519533" y="155280"/>
                      <a:pt x="33556888" y="116150"/>
                      <a:pt x="33649386" y="77020"/>
                    </a:cubicBezTo>
                    <a:cubicBezTo>
                      <a:pt x="33741884" y="37890"/>
                      <a:pt x="33843277" y="9432"/>
                      <a:pt x="33926882" y="2317"/>
                    </a:cubicBezTo>
                    <a:cubicBezTo>
                      <a:pt x="34010487" y="-4798"/>
                      <a:pt x="34067409" y="4095"/>
                      <a:pt x="34151013" y="34332"/>
                    </a:cubicBezTo>
                    <a:cubicBezTo>
                      <a:pt x="34234617" y="64569"/>
                      <a:pt x="34316443" y="119707"/>
                      <a:pt x="34428508" y="183738"/>
                    </a:cubicBezTo>
                    <a:cubicBezTo>
                      <a:pt x="34540573" y="247769"/>
                      <a:pt x="34712900" y="354616"/>
                      <a:pt x="34823405" y="418519"/>
                    </a:cubicBezTo>
                    <a:cubicBezTo>
                      <a:pt x="34933910" y="482422"/>
                      <a:pt x="34698693" y="521894"/>
                      <a:pt x="35091539" y="567158"/>
                    </a:cubicBezTo>
                    <a:cubicBezTo>
                      <a:pt x="35484386" y="612423"/>
                      <a:pt x="35238431" y="674944"/>
                      <a:pt x="37180484" y="690106"/>
                    </a:cubicBezTo>
                    <a:lnTo>
                      <a:pt x="39867978" y="698725"/>
                    </a:lnTo>
                    <a:lnTo>
                      <a:pt x="70414073" y="699894"/>
                    </a:lnTo>
                  </a:path>
                </a:pathLst>
              </a:custGeom>
              <a:ln w="38100" cmpd="sng">
                <a:solidFill>
                  <a:srgbClr val="0000FF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1846410" y="4992112"/>
                <a:ext cx="5966147" cy="747753"/>
              </a:xfrm>
              <a:custGeom>
                <a:avLst/>
                <a:gdLst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591921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0" fmla="*/ 0 w 5475194"/>
                  <a:gd name="connsiteY0" fmla="*/ 709311 h 723082"/>
                  <a:gd name="connsiteX1" fmla="*/ 896523 w 5475194"/>
                  <a:gd name="connsiteY1" fmla="*/ 709311 h 723082"/>
                  <a:gd name="connsiteX2" fmla="*/ 1686317 w 5475194"/>
                  <a:gd name="connsiteY2" fmla="*/ 581249 h 723082"/>
                  <a:gd name="connsiteX3" fmla="*/ 2294672 w 5475194"/>
                  <a:gd name="connsiteY3" fmla="*/ 250421 h 723082"/>
                  <a:gd name="connsiteX4" fmla="*/ 2561494 w 5475194"/>
                  <a:gd name="connsiteY4" fmla="*/ 69000 h 723082"/>
                  <a:gd name="connsiteX5" fmla="*/ 2849662 w 5475194"/>
                  <a:gd name="connsiteY5" fmla="*/ 15641 h 723082"/>
                  <a:gd name="connsiteX6" fmla="*/ 2956391 w 5475194"/>
                  <a:gd name="connsiteY6" fmla="*/ 15641 h 723082"/>
                  <a:gd name="connsiteX7" fmla="*/ 3351288 w 5475194"/>
                  <a:gd name="connsiteY7" fmla="*/ 197062 h 723082"/>
                  <a:gd name="connsiteX8" fmla="*/ 3746185 w 5475194"/>
                  <a:gd name="connsiteY8" fmla="*/ 431843 h 723082"/>
                  <a:gd name="connsiteX9" fmla="*/ 4173101 w 5475194"/>
                  <a:gd name="connsiteY9" fmla="*/ 634608 h 723082"/>
                  <a:gd name="connsiteX10" fmla="*/ 4674727 w 5475194"/>
                  <a:gd name="connsiteY10" fmla="*/ 698639 h 723082"/>
                  <a:gd name="connsiteX11" fmla="*/ 5475194 w 5475194"/>
                  <a:gd name="connsiteY11" fmla="*/ 719983 h 723082"/>
                  <a:gd name="connsiteX0" fmla="*/ 0 w 5870091"/>
                  <a:gd name="connsiteY0" fmla="*/ 709311 h 723082"/>
                  <a:gd name="connsiteX1" fmla="*/ 896523 w 5870091"/>
                  <a:gd name="connsiteY1" fmla="*/ 709311 h 723082"/>
                  <a:gd name="connsiteX2" fmla="*/ 1686317 w 5870091"/>
                  <a:gd name="connsiteY2" fmla="*/ 581249 h 723082"/>
                  <a:gd name="connsiteX3" fmla="*/ 2294672 w 5870091"/>
                  <a:gd name="connsiteY3" fmla="*/ 250421 h 723082"/>
                  <a:gd name="connsiteX4" fmla="*/ 2561494 w 5870091"/>
                  <a:gd name="connsiteY4" fmla="*/ 69000 h 723082"/>
                  <a:gd name="connsiteX5" fmla="*/ 2849662 w 5870091"/>
                  <a:gd name="connsiteY5" fmla="*/ 15641 h 723082"/>
                  <a:gd name="connsiteX6" fmla="*/ 2956391 w 5870091"/>
                  <a:gd name="connsiteY6" fmla="*/ 15641 h 723082"/>
                  <a:gd name="connsiteX7" fmla="*/ 3351288 w 5870091"/>
                  <a:gd name="connsiteY7" fmla="*/ 197062 h 723082"/>
                  <a:gd name="connsiteX8" fmla="*/ 3746185 w 5870091"/>
                  <a:gd name="connsiteY8" fmla="*/ 431843 h 723082"/>
                  <a:gd name="connsiteX9" fmla="*/ 4173101 w 5870091"/>
                  <a:gd name="connsiteY9" fmla="*/ 634608 h 723082"/>
                  <a:gd name="connsiteX10" fmla="*/ 4674727 w 5870091"/>
                  <a:gd name="connsiteY10" fmla="*/ 698639 h 723082"/>
                  <a:gd name="connsiteX11" fmla="*/ 5870091 w 5870091"/>
                  <a:gd name="connsiteY11" fmla="*/ 719983 h 723082"/>
                  <a:gd name="connsiteX0" fmla="*/ 0 w 5870091"/>
                  <a:gd name="connsiteY0" fmla="*/ 709311 h 735046"/>
                  <a:gd name="connsiteX1" fmla="*/ 896523 w 5870091"/>
                  <a:gd name="connsiteY1" fmla="*/ 709311 h 735046"/>
                  <a:gd name="connsiteX2" fmla="*/ 1686317 w 5870091"/>
                  <a:gd name="connsiteY2" fmla="*/ 581249 h 735046"/>
                  <a:gd name="connsiteX3" fmla="*/ 2294672 w 5870091"/>
                  <a:gd name="connsiteY3" fmla="*/ 250421 h 735046"/>
                  <a:gd name="connsiteX4" fmla="*/ 2561494 w 5870091"/>
                  <a:gd name="connsiteY4" fmla="*/ 69000 h 735046"/>
                  <a:gd name="connsiteX5" fmla="*/ 2849662 w 5870091"/>
                  <a:gd name="connsiteY5" fmla="*/ 15641 h 735046"/>
                  <a:gd name="connsiteX6" fmla="*/ 2956391 w 5870091"/>
                  <a:gd name="connsiteY6" fmla="*/ 15641 h 735046"/>
                  <a:gd name="connsiteX7" fmla="*/ 3351288 w 5870091"/>
                  <a:gd name="connsiteY7" fmla="*/ 197062 h 735046"/>
                  <a:gd name="connsiteX8" fmla="*/ 3746185 w 5870091"/>
                  <a:gd name="connsiteY8" fmla="*/ 431843 h 735046"/>
                  <a:gd name="connsiteX9" fmla="*/ 4173101 w 5870091"/>
                  <a:gd name="connsiteY9" fmla="*/ 634608 h 735046"/>
                  <a:gd name="connsiteX10" fmla="*/ 4674727 w 5870091"/>
                  <a:gd name="connsiteY10" fmla="*/ 730655 h 735046"/>
                  <a:gd name="connsiteX11" fmla="*/ 5870091 w 5870091"/>
                  <a:gd name="connsiteY11" fmla="*/ 719983 h 735046"/>
                  <a:gd name="connsiteX0" fmla="*/ 0 w 5966147"/>
                  <a:gd name="connsiteY0" fmla="*/ 709311 h 735046"/>
                  <a:gd name="connsiteX1" fmla="*/ 896523 w 5966147"/>
                  <a:gd name="connsiteY1" fmla="*/ 709311 h 735046"/>
                  <a:gd name="connsiteX2" fmla="*/ 1686317 w 5966147"/>
                  <a:gd name="connsiteY2" fmla="*/ 581249 h 735046"/>
                  <a:gd name="connsiteX3" fmla="*/ 2294672 w 5966147"/>
                  <a:gd name="connsiteY3" fmla="*/ 250421 h 735046"/>
                  <a:gd name="connsiteX4" fmla="*/ 2561494 w 5966147"/>
                  <a:gd name="connsiteY4" fmla="*/ 69000 h 735046"/>
                  <a:gd name="connsiteX5" fmla="*/ 2849662 w 5966147"/>
                  <a:gd name="connsiteY5" fmla="*/ 15641 h 735046"/>
                  <a:gd name="connsiteX6" fmla="*/ 2956391 w 5966147"/>
                  <a:gd name="connsiteY6" fmla="*/ 15641 h 735046"/>
                  <a:gd name="connsiteX7" fmla="*/ 3351288 w 5966147"/>
                  <a:gd name="connsiteY7" fmla="*/ 197062 h 735046"/>
                  <a:gd name="connsiteX8" fmla="*/ 3746185 w 5966147"/>
                  <a:gd name="connsiteY8" fmla="*/ 431843 h 735046"/>
                  <a:gd name="connsiteX9" fmla="*/ 4173101 w 5966147"/>
                  <a:gd name="connsiteY9" fmla="*/ 634608 h 735046"/>
                  <a:gd name="connsiteX10" fmla="*/ 4674727 w 5966147"/>
                  <a:gd name="connsiteY10" fmla="*/ 730655 h 735046"/>
                  <a:gd name="connsiteX11" fmla="*/ 5966147 w 5966147"/>
                  <a:gd name="connsiteY11" fmla="*/ 719983 h 735046"/>
                  <a:gd name="connsiteX0" fmla="*/ 0 w 5966147"/>
                  <a:gd name="connsiteY0" fmla="*/ 710321 h 736056"/>
                  <a:gd name="connsiteX1" fmla="*/ 896523 w 5966147"/>
                  <a:gd name="connsiteY1" fmla="*/ 710321 h 736056"/>
                  <a:gd name="connsiteX2" fmla="*/ 1686317 w 5966147"/>
                  <a:gd name="connsiteY2" fmla="*/ 582259 h 736056"/>
                  <a:gd name="connsiteX3" fmla="*/ 2294672 w 5966147"/>
                  <a:gd name="connsiteY3" fmla="*/ 251431 h 736056"/>
                  <a:gd name="connsiteX4" fmla="*/ 2572166 w 5966147"/>
                  <a:gd name="connsiteY4" fmla="*/ 91354 h 736056"/>
                  <a:gd name="connsiteX5" fmla="*/ 2849662 w 5966147"/>
                  <a:gd name="connsiteY5" fmla="*/ 16651 h 736056"/>
                  <a:gd name="connsiteX6" fmla="*/ 2956391 w 5966147"/>
                  <a:gd name="connsiteY6" fmla="*/ 16651 h 736056"/>
                  <a:gd name="connsiteX7" fmla="*/ 3351288 w 5966147"/>
                  <a:gd name="connsiteY7" fmla="*/ 198072 h 736056"/>
                  <a:gd name="connsiteX8" fmla="*/ 3746185 w 5966147"/>
                  <a:gd name="connsiteY8" fmla="*/ 432853 h 736056"/>
                  <a:gd name="connsiteX9" fmla="*/ 4173101 w 5966147"/>
                  <a:gd name="connsiteY9" fmla="*/ 635618 h 736056"/>
                  <a:gd name="connsiteX10" fmla="*/ 4674727 w 5966147"/>
                  <a:gd name="connsiteY10" fmla="*/ 731665 h 736056"/>
                  <a:gd name="connsiteX11" fmla="*/ 5966147 w 5966147"/>
                  <a:gd name="connsiteY11" fmla="*/ 720993 h 736056"/>
                  <a:gd name="connsiteX0" fmla="*/ 0 w 5966147"/>
                  <a:gd name="connsiteY0" fmla="*/ 695987 h 721722"/>
                  <a:gd name="connsiteX1" fmla="*/ 896523 w 5966147"/>
                  <a:gd name="connsiteY1" fmla="*/ 695987 h 721722"/>
                  <a:gd name="connsiteX2" fmla="*/ 1686317 w 5966147"/>
                  <a:gd name="connsiteY2" fmla="*/ 567925 h 721722"/>
                  <a:gd name="connsiteX3" fmla="*/ 2294672 w 5966147"/>
                  <a:gd name="connsiteY3" fmla="*/ 237097 h 721722"/>
                  <a:gd name="connsiteX4" fmla="*/ 2572166 w 5966147"/>
                  <a:gd name="connsiteY4" fmla="*/ 77020 h 721722"/>
                  <a:gd name="connsiteX5" fmla="*/ 2849662 w 5966147"/>
                  <a:gd name="connsiteY5" fmla="*/ 2317 h 721722"/>
                  <a:gd name="connsiteX6" fmla="*/ 3073793 w 5966147"/>
                  <a:gd name="connsiteY6" fmla="*/ 34332 h 721722"/>
                  <a:gd name="connsiteX7" fmla="*/ 3351288 w 5966147"/>
                  <a:gd name="connsiteY7" fmla="*/ 183738 h 721722"/>
                  <a:gd name="connsiteX8" fmla="*/ 3746185 w 5966147"/>
                  <a:gd name="connsiteY8" fmla="*/ 418519 h 721722"/>
                  <a:gd name="connsiteX9" fmla="*/ 4173101 w 5966147"/>
                  <a:gd name="connsiteY9" fmla="*/ 621284 h 721722"/>
                  <a:gd name="connsiteX10" fmla="*/ 4674727 w 5966147"/>
                  <a:gd name="connsiteY10" fmla="*/ 717331 h 721722"/>
                  <a:gd name="connsiteX11" fmla="*/ 5966147 w 5966147"/>
                  <a:gd name="connsiteY11" fmla="*/ 706659 h 721722"/>
                  <a:gd name="connsiteX0" fmla="*/ 0 w 5966147"/>
                  <a:gd name="connsiteY0" fmla="*/ 744024 h 747754"/>
                  <a:gd name="connsiteX1" fmla="*/ 896523 w 5966147"/>
                  <a:gd name="connsiteY1" fmla="*/ 695987 h 747754"/>
                  <a:gd name="connsiteX2" fmla="*/ 1686317 w 5966147"/>
                  <a:gd name="connsiteY2" fmla="*/ 567925 h 747754"/>
                  <a:gd name="connsiteX3" fmla="*/ 2294672 w 5966147"/>
                  <a:gd name="connsiteY3" fmla="*/ 237097 h 747754"/>
                  <a:gd name="connsiteX4" fmla="*/ 2572166 w 5966147"/>
                  <a:gd name="connsiteY4" fmla="*/ 77020 h 747754"/>
                  <a:gd name="connsiteX5" fmla="*/ 2849662 w 5966147"/>
                  <a:gd name="connsiteY5" fmla="*/ 2317 h 747754"/>
                  <a:gd name="connsiteX6" fmla="*/ 3073793 w 5966147"/>
                  <a:gd name="connsiteY6" fmla="*/ 34332 h 747754"/>
                  <a:gd name="connsiteX7" fmla="*/ 3351288 w 5966147"/>
                  <a:gd name="connsiteY7" fmla="*/ 183738 h 747754"/>
                  <a:gd name="connsiteX8" fmla="*/ 3746185 w 5966147"/>
                  <a:gd name="connsiteY8" fmla="*/ 418519 h 747754"/>
                  <a:gd name="connsiteX9" fmla="*/ 4173101 w 5966147"/>
                  <a:gd name="connsiteY9" fmla="*/ 621284 h 747754"/>
                  <a:gd name="connsiteX10" fmla="*/ 4674727 w 5966147"/>
                  <a:gd name="connsiteY10" fmla="*/ 717331 h 747754"/>
                  <a:gd name="connsiteX11" fmla="*/ 5966147 w 5966147"/>
                  <a:gd name="connsiteY11" fmla="*/ 706659 h 74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66147" h="747754">
                    <a:moveTo>
                      <a:pt x="0" y="744024"/>
                    </a:moveTo>
                    <a:cubicBezTo>
                      <a:pt x="307735" y="759142"/>
                      <a:pt x="615470" y="725337"/>
                      <a:pt x="896523" y="695987"/>
                    </a:cubicBezTo>
                    <a:cubicBezTo>
                      <a:pt x="1177576" y="666637"/>
                      <a:pt x="1453292" y="644407"/>
                      <a:pt x="1686317" y="567925"/>
                    </a:cubicBezTo>
                    <a:cubicBezTo>
                      <a:pt x="1919342" y="491443"/>
                      <a:pt x="2147031" y="318914"/>
                      <a:pt x="2294672" y="237097"/>
                    </a:cubicBezTo>
                    <a:cubicBezTo>
                      <a:pt x="2442313" y="155280"/>
                      <a:pt x="2479668" y="116150"/>
                      <a:pt x="2572166" y="77020"/>
                    </a:cubicBezTo>
                    <a:cubicBezTo>
                      <a:pt x="2664664" y="37890"/>
                      <a:pt x="2766057" y="9432"/>
                      <a:pt x="2849662" y="2317"/>
                    </a:cubicBezTo>
                    <a:cubicBezTo>
                      <a:pt x="2933267" y="-4798"/>
                      <a:pt x="2990189" y="4095"/>
                      <a:pt x="3073793" y="34332"/>
                    </a:cubicBezTo>
                    <a:cubicBezTo>
                      <a:pt x="3157397" y="64569"/>
                      <a:pt x="3239223" y="119707"/>
                      <a:pt x="3351288" y="183738"/>
                    </a:cubicBezTo>
                    <a:cubicBezTo>
                      <a:pt x="3463353" y="247769"/>
                      <a:pt x="3609216" y="345595"/>
                      <a:pt x="3746185" y="418519"/>
                    </a:cubicBezTo>
                    <a:cubicBezTo>
                      <a:pt x="3883154" y="491443"/>
                      <a:pt x="4018344" y="571482"/>
                      <a:pt x="4173101" y="621284"/>
                    </a:cubicBezTo>
                    <a:cubicBezTo>
                      <a:pt x="4327858" y="671086"/>
                      <a:pt x="4375886" y="703102"/>
                      <a:pt x="4674727" y="717331"/>
                    </a:cubicBezTo>
                    <a:cubicBezTo>
                      <a:pt x="4973568" y="731560"/>
                      <a:pt x="5966147" y="706659"/>
                      <a:pt x="5966147" y="706659"/>
                    </a:cubicBezTo>
                  </a:path>
                </a:pathLst>
              </a:custGeom>
              <a:ln w="38100" cmpd="sng">
                <a:solidFill>
                  <a:srgbClr val="FF0000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cxnSp>
          <p:nvCxnSpPr>
            <p:cNvPr id="14" name="Straight Connector 13"/>
            <p:cNvCxnSpPr/>
            <p:nvPr/>
          </p:nvCxnSpPr>
          <p:spPr bwMode="auto">
            <a:xfrm flipH="1">
              <a:off x="1437298" y="6429475"/>
              <a:ext cx="6132757" cy="0"/>
            </a:xfrm>
            <a:prstGeom prst="line">
              <a:avLst/>
            </a:prstGeom>
            <a:solidFill>
              <a:srgbClr val="FFFF6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TextBox 16"/>
          <p:cNvSpPr txBox="1"/>
          <p:nvPr/>
        </p:nvSpPr>
        <p:spPr>
          <a:xfrm>
            <a:off x="6832649" y="1906286"/>
            <a:ext cx="7984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δ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b="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b="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10343" y="3061834"/>
            <a:ext cx="14892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b="0" i="1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="0" i="1" dirty="0">
                <a:solidFill>
                  <a:srgbClr val="FF0000"/>
                </a:solidFill>
                <a:latin typeface="Times New Roman"/>
                <a:cs typeface="Times New Roman"/>
              </a:rPr>
              <a:t>|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0,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r>
              <a:rPr lang="en-US" b="0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="0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lang="en-US" sz="2000" b="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413296"/>
              </p:ext>
            </p:extLst>
          </p:nvPr>
        </p:nvGraphicFramePr>
        <p:xfrm>
          <a:off x="8700815" y="3455600"/>
          <a:ext cx="316058" cy="49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" name="Equation" r:id="rId7" imgW="139700" imgH="215900" progId="Equation.3">
                  <p:embed/>
                </p:oleObj>
              </mc:Choice>
              <mc:Fallback>
                <p:oleObj name="Equation" r:id="rId7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00815" y="3455600"/>
                        <a:ext cx="316058" cy="490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05350" y="3961601"/>
            <a:ext cx="7749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Dependence of parameters on external information </a:t>
            </a:r>
            <a:r>
              <a:rPr lang="de-DE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ξ</a:t>
            </a:r>
            <a:r>
              <a:rPr lang="de-DE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if</a:t>
            </a:r>
            <a:r>
              <a:rPr lang="de-DE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smtClean="0"/>
              <a:t>:</a:t>
            </a:r>
            <a:endParaRPr lang="en-US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308328" y="6297897"/>
            <a:ext cx="8329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 smtClean="0">
                <a:solidFill>
                  <a:srgbClr val="FF0000"/>
                </a:solidFill>
              </a:rPr>
              <a:t>Hyperparameters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β</a:t>
            </a:r>
            <a:r>
              <a:rPr lang="en-US" b="0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lang="en-US" b="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i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γ</a:t>
            </a:r>
            <a:r>
              <a:rPr lang="en-US" b="0" i="1" baseline="-25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lang="en-US" b="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lang="en-US" b="0" dirty="0" smtClean="0">
                <a:solidFill>
                  <a:srgbClr val="FF0000"/>
                </a:solidFill>
              </a:rPr>
              <a:t>can be learnt from the data!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5179" y="2117245"/>
            <a:ext cx="57847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0" i="1" dirty="0" smtClean="0">
                <a:latin typeface="Times New Roman"/>
                <a:cs typeface="Times New Roman"/>
              </a:rPr>
              <a:t>p</a:t>
            </a:r>
            <a:r>
              <a:rPr lang="en-US" b="0" dirty="0" smtClean="0">
                <a:latin typeface="Times New Roman"/>
                <a:cs typeface="Times New Roman"/>
              </a:rPr>
              <a:t>(v</a:t>
            </a:r>
            <a:r>
              <a:rPr lang="en-US" b="0" baseline="-25000" dirty="0" smtClean="0">
                <a:latin typeface="Times New Roman"/>
                <a:cs typeface="Times New Roman"/>
              </a:rPr>
              <a:t>i</a:t>
            </a:r>
            <a:r>
              <a:rPr lang="en-US" b="0" dirty="0" smtClean="0">
                <a:latin typeface="Times New Roman"/>
                <a:cs typeface="Times New Roman"/>
              </a:rPr>
              <a:t>| </a:t>
            </a:r>
            <a:r>
              <a:rPr lang="en-US" b="0" i="1" dirty="0" smtClean="0">
                <a:latin typeface="Times New Roman"/>
                <a:cs typeface="Times New Roman"/>
              </a:rPr>
              <a:t>π</a:t>
            </a:r>
            <a:r>
              <a:rPr lang="en-US" b="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="0" i="1" dirty="0" smtClean="0">
                <a:latin typeface="Times New Roman"/>
                <a:cs typeface="Times New Roman"/>
              </a:rPr>
              <a:t>, </a:t>
            </a:r>
            <a:r>
              <a:rPr lang="en-US" b="0" i="1" dirty="0" err="1" smtClean="0">
                <a:latin typeface="Times New Roman"/>
                <a:cs typeface="Times New Roman"/>
              </a:rPr>
              <a:t>σ</a:t>
            </a:r>
            <a:r>
              <a:rPr lang="en-US" b="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="0" dirty="0" smtClean="0">
                <a:latin typeface="Times New Roman"/>
                <a:cs typeface="Times New Roman"/>
              </a:rPr>
              <a:t>) </a:t>
            </a:r>
            <a:r>
              <a:rPr lang="en-US" b="0" i="1" dirty="0" smtClean="0">
                <a:latin typeface="Times New Roman"/>
                <a:cs typeface="Times New Roman"/>
              </a:rPr>
              <a:t>= 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(1</a:t>
            </a:r>
            <a:r>
              <a:rPr lang="en-US" b="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− </a:t>
            </a:r>
            <a:r>
              <a:rPr lang="en-US" b="0" i="1" dirty="0">
                <a:solidFill>
                  <a:srgbClr val="0000FF"/>
                </a:solidFill>
                <a:latin typeface="Times New Roman"/>
                <a:cs typeface="Times New Roman"/>
              </a:rPr>
              <a:t>π</a:t>
            </a:r>
            <a:r>
              <a:rPr lang="en-US" b="0" i="1" baseline="-25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b="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b="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δ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b="0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b="0" i="1" dirty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b="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+</a:t>
            </a:r>
            <a:r>
              <a:rPr lang="en-US" b="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π</a:t>
            </a:r>
            <a:r>
              <a:rPr lang="en-US" b="0" i="1" baseline="-25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="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 N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b="0" i="1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="0" i="1" dirty="0">
                <a:solidFill>
                  <a:srgbClr val="FF0000"/>
                </a:solidFill>
                <a:latin typeface="Times New Roman"/>
                <a:cs typeface="Times New Roman"/>
              </a:rPr>
              <a:t>|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0,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r>
              <a:rPr lang="en-US" b="0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="0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lang="en-US" sz="2000" b="0" dirty="0" smtClean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45608" y="2952221"/>
            <a:ext cx="184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/>
              <a:t>prior prob. for causality</a:t>
            </a:r>
            <a:endParaRPr lang="en-US" sz="1800" b="0" dirty="0"/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 bwMode="auto">
          <a:xfrm flipV="1">
            <a:off x="2965854" y="2507634"/>
            <a:ext cx="236378" cy="444587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4314737" y="2909221"/>
            <a:ext cx="169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/>
              <a:t>expected effect size</a:t>
            </a:r>
            <a:endParaRPr lang="en-US" sz="1800" b="0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5571489" y="2518912"/>
            <a:ext cx="236378" cy="444587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4700223" y="5310987"/>
            <a:ext cx="2120699" cy="0"/>
          </a:xfrm>
          <a:prstGeom prst="line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V="1">
            <a:off x="5512449" y="4700457"/>
            <a:ext cx="0" cy="654412"/>
          </a:xfrm>
          <a:prstGeom prst="line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>
            <a:off x="4714530" y="4785239"/>
            <a:ext cx="2106392" cy="0"/>
          </a:xfrm>
          <a:prstGeom prst="line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Freeform 33"/>
          <p:cNvSpPr/>
          <p:nvPr/>
        </p:nvSpPr>
        <p:spPr>
          <a:xfrm>
            <a:off x="4780192" y="4794706"/>
            <a:ext cx="2048021" cy="506533"/>
          </a:xfrm>
          <a:custGeom>
            <a:avLst/>
            <a:gdLst>
              <a:gd name="connsiteX0" fmla="*/ 0 w 1041400"/>
              <a:gd name="connsiteY0" fmla="*/ 755650 h 755650"/>
              <a:gd name="connsiteX1" fmla="*/ 1041400 w 1041400"/>
              <a:gd name="connsiteY1" fmla="*/ 0 h 755650"/>
              <a:gd name="connsiteX0" fmla="*/ 0 w 1041400"/>
              <a:gd name="connsiteY0" fmla="*/ 755650 h 755650"/>
              <a:gd name="connsiteX1" fmla="*/ 444500 w 1041400"/>
              <a:gd name="connsiteY1" fmla="*/ 222250 h 755650"/>
              <a:gd name="connsiteX2" fmla="*/ 1041400 w 1041400"/>
              <a:gd name="connsiteY2" fmla="*/ 0 h 755650"/>
              <a:gd name="connsiteX0" fmla="*/ 0 w 1041400"/>
              <a:gd name="connsiteY0" fmla="*/ 895350 h 895350"/>
              <a:gd name="connsiteX1" fmla="*/ 444500 w 1041400"/>
              <a:gd name="connsiteY1" fmla="*/ 361950 h 895350"/>
              <a:gd name="connsiteX2" fmla="*/ 685800 w 1041400"/>
              <a:gd name="connsiteY2" fmla="*/ 0 h 895350"/>
              <a:gd name="connsiteX3" fmla="*/ 1041400 w 1041400"/>
              <a:gd name="connsiteY3" fmla="*/ 139700 h 895350"/>
              <a:gd name="connsiteX0" fmla="*/ 0 w 1041400"/>
              <a:gd name="connsiteY0" fmla="*/ 959560 h 959560"/>
              <a:gd name="connsiteX1" fmla="*/ 444500 w 1041400"/>
              <a:gd name="connsiteY1" fmla="*/ 426160 h 959560"/>
              <a:gd name="connsiteX2" fmla="*/ 685800 w 1041400"/>
              <a:gd name="connsiteY2" fmla="*/ 64210 h 959560"/>
              <a:gd name="connsiteX3" fmla="*/ 1041400 w 1041400"/>
              <a:gd name="connsiteY3" fmla="*/ 203910 h 959560"/>
              <a:gd name="connsiteX0" fmla="*/ 0 w 1041400"/>
              <a:gd name="connsiteY0" fmla="*/ 895350 h 895350"/>
              <a:gd name="connsiteX1" fmla="*/ 444500 w 1041400"/>
              <a:gd name="connsiteY1" fmla="*/ 361950 h 895350"/>
              <a:gd name="connsiteX2" fmla="*/ 685800 w 1041400"/>
              <a:gd name="connsiteY2" fmla="*/ 0 h 895350"/>
              <a:gd name="connsiteX3" fmla="*/ 1041400 w 1041400"/>
              <a:gd name="connsiteY3" fmla="*/ 139700 h 895350"/>
              <a:gd name="connsiteX0" fmla="*/ 0 w 1041400"/>
              <a:gd name="connsiteY0" fmla="*/ 939830 h 939830"/>
              <a:gd name="connsiteX1" fmla="*/ 444500 w 1041400"/>
              <a:gd name="connsiteY1" fmla="*/ 406430 h 939830"/>
              <a:gd name="connsiteX2" fmla="*/ 685800 w 1041400"/>
              <a:gd name="connsiteY2" fmla="*/ 44480 h 939830"/>
              <a:gd name="connsiteX3" fmla="*/ 1041400 w 1041400"/>
              <a:gd name="connsiteY3" fmla="*/ 184180 h 939830"/>
              <a:gd name="connsiteX0" fmla="*/ 0 w 1041400"/>
              <a:gd name="connsiteY0" fmla="*/ 939830 h 939830"/>
              <a:gd name="connsiteX1" fmla="*/ 444500 w 1041400"/>
              <a:gd name="connsiteY1" fmla="*/ 406430 h 939830"/>
              <a:gd name="connsiteX2" fmla="*/ 685800 w 1041400"/>
              <a:gd name="connsiteY2" fmla="*/ 44480 h 939830"/>
              <a:gd name="connsiteX3" fmla="*/ 1041400 w 1041400"/>
              <a:gd name="connsiteY3" fmla="*/ 184180 h 939830"/>
              <a:gd name="connsiteX0" fmla="*/ 0 w 1041400"/>
              <a:gd name="connsiteY0" fmla="*/ 896202 h 896202"/>
              <a:gd name="connsiteX1" fmla="*/ 444500 w 1041400"/>
              <a:gd name="connsiteY1" fmla="*/ 362802 h 896202"/>
              <a:gd name="connsiteX2" fmla="*/ 685800 w 1041400"/>
              <a:gd name="connsiteY2" fmla="*/ 852 h 896202"/>
              <a:gd name="connsiteX3" fmla="*/ 1041400 w 1041400"/>
              <a:gd name="connsiteY3" fmla="*/ 140552 h 896202"/>
              <a:gd name="connsiteX0" fmla="*/ 0 w 1041400"/>
              <a:gd name="connsiteY0" fmla="*/ 917495 h 917495"/>
              <a:gd name="connsiteX1" fmla="*/ 635000 w 1041400"/>
              <a:gd name="connsiteY1" fmla="*/ 663495 h 917495"/>
              <a:gd name="connsiteX2" fmla="*/ 685800 w 1041400"/>
              <a:gd name="connsiteY2" fmla="*/ 22145 h 917495"/>
              <a:gd name="connsiteX3" fmla="*/ 1041400 w 1041400"/>
              <a:gd name="connsiteY3" fmla="*/ 161845 h 917495"/>
              <a:gd name="connsiteX0" fmla="*/ 0 w 2489200"/>
              <a:gd name="connsiteY0" fmla="*/ 961945 h 961945"/>
              <a:gd name="connsiteX1" fmla="*/ 2082800 w 2489200"/>
              <a:gd name="connsiteY1" fmla="*/ 663495 h 961945"/>
              <a:gd name="connsiteX2" fmla="*/ 2133600 w 2489200"/>
              <a:gd name="connsiteY2" fmla="*/ 22145 h 961945"/>
              <a:gd name="connsiteX3" fmla="*/ 2489200 w 2489200"/>
              <a:gd name="connsiteY3" fmla="*/ 161845 h 961945"/>
              <a:gd name="connsiteX0" fmla="*/ 0 w 2489200"/>
              <a:gd name="connsiteY0" fmla="*/ 961945 h 963635"/>
              <a:gd name="connsiteX1" fmla="*/ 2082800 w 2489200"/>
              <a:gd name="connsiteY1" fmla="*/ 663495 h 963635"/>
              <a:gd name="connsiteX2" fmla="*/ 2133600 w 2489200"/>
              <a:gd name="connsiteY2" fmla="*/ 22145 h 963635"/>
              <a:gd name="connsiteX3" fmla="*/ 2489200 w 2489200"/>
              <a:gd name="connsiteY3" fmla="*/ 161845 h 963635"/>
              <a:gd name="connsiteX0" fmla="*/ 0 w 2489200"/>
              <a:gd name="connsiteY0" fmla="*/ 961945 h 961945"/>
              <a:gd name="connsiteX1" fmla="*/ 1301750 w 2489200"/>
              <a:gd name="connsiteY1" fmla="*/ 917496 h 961945"/>
              <a:gd name="connsiteX2" fmla="*/ 2082800 w 2489200"/>
              <a:gd name="connsiteY2" fmla="*/ 663495 h 961945"/>
              <a:gd name="connsiteX3" fmla="*/ 2133600 w 2489200"/>
              <a:gd name="connsiteY3" fmla="*/ 22145 h 961945"/>
              <a:gd name="connsiteX4" fmla="*/ 2489200 w 2489200"/>
              <a:gd name="connsiteY4" fmla="*/ 161845 h 961945"/>
              <a:gd name="connsiteX0" fmla="*/ 0 w 2489200"/>
              <a:gd name="connsiteY0" fmla="*/ 962338 h 962338"/>
              <a:gd name="connsiteX1" fmla="*/ 1301750 w 2489200"/>
              <a:gd name="connsiteY1" fmla="*/ 917889 h 962338"/>
              <a:gd name="connsiteX2" fmla="*/ 2133600 w 2489200"/>
              <a:gd name="connsiteY2" fmla="*/ 670238 h 962338"/>
              <a:gd name="connsiteX3" fmla="*/ 2133600 w 2489200"/>
              <a:gd name="connsiteY3" fmla="*/ 22538 h 962338"/>
              <a:gd name="connsiteX4" fmla="*/ 2489200 w 2489200"/>
              <a:gd name="connsiteY4" fmla="*/ 162238 h 962338"/>
              <a:gd name="connsiteX0" fmla="*/ 0 w 2489200"/>
              <a:gd name="connsiteY0" fmla="*/ 962338 h 962338"/>
              <a:gd name="connsiteX1" fmla="*/ 1301750 w 2489200"/>
              <a:gd name="connsiteY1" fmla="*/ 917889 h 962338"/>
              <a:gd name="connsiteX2" fmla="*/ 2133600 w 2489200"/>
              <a:gd name="connsiteY2" fmla="*/ 670238 h 962338"/>
              <a:gd name="connsiteX3" fmla="*/ 2133600 w 2489200"/>
              <a:gd name="connsiteY3" fmla="*/ 22538 h 962338"/>
              <a:gd name="connsiteX4" fmla="*/ 2489200 w 2489200"/>
              <a:gd name="connsiteY4" fmla="*/ 162238 h 962338"/>
              <a:gd name="connsiteX0" fmla="*/ 0 w 5581650"/>
              <a:gd name="connsiteY0" fmla="*/ 1755101 h 1755101"/>
              <a:gd name="connsiteX1" fmla="*/ 1301750 w 5581650"/>
              <a:gd name="connsiteY1" fmla="*/ 1710652 h 1755101"/>
              <a:gd name="connsiteX2" fmla="*/ 2133600 w 5581650"/>
              <a:gd name="connsiteY2" fmla="*/ 1463001 h 1755101"/>
              <a:gd name="connsiteX3" fmla="*/ 2133600 w 5581650"/>
              <a:gd name="connsiteY3" fmla="*/ 815301 h 1755101"/>
              <a:gd name="connsiteX4" fmla="*/ 5581650 w 5581650"/>
              <a:gd name="connsiteY4" fmla="*/ 2501 h 1755101"/>
              <a:gd name="connsiteX0" fmla="*/ 0 w 5581650"/>
              <a:gd name="connsiteY0" fmla="*/ 1752877 h 1752877"/>
              <a:gd name="connsiteX1" fmla="*/ 1301750 w 5581650"/>
              <a:gd name="connsiteY1" fmla="*/ 1708428 h 1752877"/>
              <a:gd name="connsiteX2" fmla="*/ 2133600 w 5581650"/>
              <a:gd name="connsiteY2" fmla="*/ 1460777 h 1752877"/>
              <a:gd name="connsiteX3" fmla="*/ 2133600 w 5581650"/>
              <a:gd name="connsiteY3" fmla="*/ 813077 h 1752877"/>
              <a:gd name="connsiteX4" fmla="*/ 5581650 w 5581650"/>
              <a:gd name="connsiteY4" fmla="*/ 277 h 1752877"/>
              <a:gd name="connsiteX0" fmla="*/ 0 w 5581650"/>
              <a:gd name="connsiteY0" fmla="*/ 1752917 h 1752917"/>
              <a:gd name="connsiteX1" fmla="*/ 1301750 w 5581650"/>
              <a:gd name="connsiteY1" fmla="*/ 1708468 h 1752917"/>
              <a:gd name="connsiteX2" fmla="*/ 2133600 w 5581650"/>
              <a:gd name="connsiteY2" fmla="*/ 1460817 h 1752917"/>
              <a:gd name="connsiteX3" fmla="*/ 2933700 w 5581650"/>
              <a:gd name="connsiteY3" fmla="*/ 736917 h 1752917"/>
              <a:gd name="connsiteX4" fmla="*/ 5581650 w 5581650"/>
              <a:gd name="connsiteY4" fmla="*/ 317 h 1752917"/>
              <a:gd name="connsiteX0" fmla="*/ 0 w 5581650"/>
              <a:gd name="connsiteY0" fmla="*/ 1753032 h 1753032"/>
              <a:gd name="connsiteX1" fmla="*/ 1301750 w 5581650"/>
              <a:gd name="connsiteY1" fmla="*/ 1708583 h 1753032"/>
              <a:gd name="connsiteX2" fmla="*/ 2133600 w 5581650"/>
              <a:gd name="connsiteY2" fmla="*/ 1460932 h 1753032"/>
              <a:gd name="connsiteX3" fmla="*/ 2933700 w 5581650"/>
              <a:gd name="connsiteY3" fmla="*/ 737032 h 1753032"/>
              <a:gd name="connsiteX4" fmla="*/ 5581650 w 5581650"/>
              <a:gd name="connsiteY4" fmla="*/ 432 h 1753032"/>
              <a:gd name="connsiteX0" fmla="*/ 0 w 5581650"/>
              <a:gd name="connsiteY0" fmla="*/ 1753808 h 1753808"/>
              <a:gd name="connsiteX1" fmla="*/ 1301750 w 5581650"/>
              <a:gd name="connsiteY1" fmla="*/ 1709359 h 1753808"/>
              <a:gd name="connsiteX2" fmla="*/ 2133600 w 5581650"/>
              <a:gd name="connsiteY2" fmla="*/ 1461708 h 1753808"/>
              <a:gd name="connsiteX3" fmla="*/ 2933700 w 5581650"/>
              <a:gd name="connsiteY3" fmla="*/ 737808 h 1753808"/>
              <a:gd name="connsiteX4" fmla="*/ 4013200 w 5581650"/>
              <a:gd name="connsiteY4" fmla="*/ 58360 h 1753808"/>
              <a:gd name="connsiteX5" fmla="*/ 5581650 w 5581650"/>
              <a:gd name="connsiteY5" fmla="*/ 1208 h 1753808"/>
              <a:gd name="connsiteX0" fmla="*/ 0 w 5581650"/>
              <a:gd name="connsiteY0" fmla="*/ 1753808 h 1753808"/>
              <a:gd name="connsiteX1" fmla="*/ 1301750 w 5581650"/>
              <a:gd name="connsiteY1" fmla="*/ 1709359 h 1753808"/>
              <a:gd name="connsiteX2" fmla="*/ 2133600 w 5581650"/>
              <a:gd name="connsiteY2" fmla="*/ 1461708 h 1753808"/>
              <a:gd name="connsiteX3" fmla="*/ 2965450 w 5581650"/>
              <a:gd name="connsiteY3" fmla="*/ 788608 h 1753808"/>
              <a:gd name="connsiteX4" fmla="*/ 4013200 w 5581650"/>
              <a:gd name="connsiteY4" fmla="*/ 58360 h 1753808"/>
              <a:gd name="connsiteX5" fmla="*/ 5581650 w 5581650"/>
              <a:gd name="connsiteY5" fmla="*/ 1208 h 1753808"/>
              <a:gd name="connsiteX0" fmla="*/ 0 w 5581650"/>
              <a:gd name="connsiteY0" fmla="*/ 1753808 h 1753808"/>
              <a:gd name="connsiteX1" fmla="*/ 1301750 w 5581650"/>
              <a:gd name="connsiteY1" fmla="*/ 1709359 h 1753808"/>
              <a:gd name="connsiteX2" fmla="*/ 2133600 w 5581650"/>
              <a:gd name="connsiteY2" fmla="*/ 1461708 h 1753808"/>
              <a:gd name="connsiteX3" fmla="*/ 2965450 w 5581650"/>
              <a:gd name="connsiteY3" fmla="*/ 788608 h 1753808"/>
              <a:gd name="connsiteX4" fmla="*/ 4013200 w 5581650"/>
              <a:gd name="connsiteY4" fmla="*/ 58360 h 1753808"/>
              <a:gd name="connsiteX5" fmla="*/ 5581650 w 5581650"/>
              <a:gd name="connsiteY5" fmla="*/ 1208 h 1753808"/>
              <a:gd name="connsiteX0" fmla="*/ 0 w 5581650"/>
              <a:gd name="connsiteY0" fmla="*/ 1753808 h 1753808"/>
              <a:gd name="connsiteX1" fmla="*/ 1301750 w 5581650"/>
              <a:gd name="connsiteY1" fmla="*/ 1709359 h 1753808"/>
              <a:gd name="connsiteX2" fmla="*/ 2184400 w 5581650"/>
              <a:gd name="connsiteY2" fmla="*/ 1512508 h 1753808"/>
              <a:gd name="connsiteX3" fmla="*/ 2965450 w 5581650"/>
              <a:gd name="connsiteY3" fmla="*/ 788608 h 1753808"/>
              <a:gd name="connsiteX4" fmla="*/ 4013200 w 5581650"/>
              <a:gd name="connsiteY4" fmla="*/ 58360 h 1753808"/>
              <a:gd name="connsiteX5" fmla="*/ 5581650 w 5581650"/>
              <a:gd name="connsiteY5" fmla="*/ 1208 h 1753808"/>
              <a:gd name="connsiteX0" fmla="*/ 0 w 5581650"/>
              <a:gd name="connsiteY0" fmla="*/ 1753808 h 1777328"/>
              <a:gd name="connsiteX1" fmla="*/ 1301750 w 5581650"/>
              <a:gd name="connsiteY1" fmla="*/ 1760159 h 1777328"/>
              <a:gd name="connsiteX2" fmla="*/ 2184400 w 5581650"/>
              <a:gd name="connsiteY2" fmla="*/ 1512508 h 1777328"/>
              <a:gd name="connsiteX3" fmla="*/ 2965450 w 5581650"/>
              <a:gd name="connsiteY3" fmla="*/ 788608 h 1777328"/>
              <a:gd name="connsiteX4" fmla="*/ 4013200 w 5581650"/>
              <a:gd name="connsiteY4" fmla="*/ 58360 h 1777328"/>
              <a:gd name="connsiteX5" fmla="*/ 5581650 w 5581650"/>
              <a:gd name="connsiteY5" fmla="*/ 1208 h 1777328"/>
              <a:gd name="connsiteX0" fmla="*/ 0 w 5568950"/>
              <a:gd name="connsiteY0" fmla="*/ 1785558 h 1785558"/>
              <a:gd name="connsiteX1" fmla="*/ 1289050 w 5568950"/>
              <a:gd name="connsiteY1" fmla="*/ 1760159 h 1785558"/>
              <a:gd name="connsiteX2" fmla="*/ 2171700 w 5568950"/>
              <a:gd name="connsiteY2" fmla="*/ 1512508 h 1785558"/>
              <a:gd name="connsiteX3" fmla="*/ 2952750 w 5568950"/>
              <a:gd name="connsiteY3" fmla="*/ 788608 h 1785558"/>
              <a:gd name="connsiteX4" fmla="*/ 4000500 w 5568950"/>
              <a:gd name="connsiteY4" fmla="*/ 58360 h 1785558"/>
              <a:gd name="connsiteX5" fmla="*/ 5568950 w 5568950"/>
              <a:gd name="connsiteY5" fmla="*/ 1208 h 1785558"/>
              <a:gd name="connsiteX0" fmla="*/ 0 w 5568950"/>
              <a:gd name="connsiteY0" fmla="*/ 1785558 h 1791115"/>
              <a:gd name="connsiteX1" fmla="*/ 1289050 w 5568950"/>
              <a:gd name="connsiteY1" fmla="*/ 1760159 h 1791115"/>
              <a:gd name="connsiteX2" fmla="*/ 2171700 w 5568950"/>
              <a:gd name="connsiteY2" fmla="*/ 1512508 h 1791115"/>
              <a:gd name="connsiteX3" fmla="*/ 2952750 w 5568950"/>
              <a:gd name="connsiteY3" fmla="*/ 788608 h 1791115"/>
              <a:gd name="connsiteX4" fmla="*/ 4000500 w 5568950"/>
              <a:gd name="connsiteY4" fmla="*/ 58360 h 1791115"/>
              <a:gd name="connsiteX5" fmla="*/ 5568950 w 5568950"/>
              <a:gd name="connsiteY5" fmla="*/ 1208 h 1791115"/>
              <a:gd name="connsiteX0" fmla="*/ 0 w 5568950"/>
              <a:gd name="connsiteY0" fmla="*/ 1785558 h 1791115"/>
              <a:gd name="connsiteX1" fmla="*/ 1289050 w 5568950"/>
              <a:gd name="connsiteY1" fmla="*/ 1760159 h 1791115"/>
              <a:gd name="connsiteX2" fmla="*/ 2171700 w 5568950"/>
              <a:gd name="connsiteY2" fmla="*/ 1512508 h 1791115"/>
              <a:gd name="connsiteX3" fmla="*/ 2628900 w 5568950"/>
              <a:gd name="connsiteY3" fmla="*/ 1131510 h 1791115"/>
              <a:gd name="connsiteX4" fmla="*/ 2952750 w 5568950"/>
              <a:gd name="connsiteY4" fmla="*/ 788608 h 1791115"/>
              <a:gd name="connsiteX5" fmla="*/ 4000500 w 5568950"/>
              <a:gd name="connsiteY5" fmla="*/ 58360 h 1791115"/>
              <a:gd name="connsiteX6" fmla="*/ 5568950 w 5568950"/>
              <a:gd name="connsiteY6" fmla="*/ 1208 h 1791115"/>
              <a:gd name="connsiteX0" fmla="*/ 0 w 5568950"/>
              <a:gd name="connsiteY0" fmla="*/ 1784350 h 1789907"/>
              <a:gd name="connsiteX1" fmla="*/ 1289050 w 5568950"/>
              <a:gd name="connsiteY1" fmla="*/ 1758951 h 1789907"/>
              <a:gd name="connsiteX2" fmla="*/ 2171700 w 5568950"/>
              <a:gd name="connsiteY2" fmla="*/ 1511300 h 1789907"/>
              <a:gd name="connsiteX3" fmla="*/ 2628900 w 5568950"/>
              <a:gd name="connsiteY3" fmla="*/ 1130302 h 1789907"/>
              <a:gd name="connsiteX4" fmla="*/ 2952750 w 5568950"/>
              <a:gd name="connsiteY4" fmla="*/ 787400 h 1789907"/>
              <a:gd name="connsiteX5" fmla="*/ 4000500 w 5568950"/>
              <a:gd name="connsiteY5" fmla="*/ 101602 h 1789907"/>
              <a:gd name="connsiteX6" fmla="*/ 5568950 w 5568950"/>
              <a:gd name="connsiteY6" fmla="*/ 0 h 1789907"/>
              <a:gd name="connsiteX0" fmla="*/ 0 w 5568950"/>
              <a:gd name="connsiteY0" fmla="*/ 1784350 h 1789907"/>
              <a:gd name="connsiteX1" fmla="*/ 1289050 w 5568950"/>
              <a:gd name="connsiteY1" fmla="*/ 1758951 h 1789907"/>
              <a:gd name="connsiteX2" fmla="*/ 2171700 w 5568950"/>
              <a:gd name="connsiteY2" fmla="*/ 1511300 h 1789907"/>
              <a:gd name="connsiteX3" fmla="*/ 2628900 w 5568950"/>
              <a:gd name="connsiteY3" fmla="*/ 1130302 h 1789907"/>
              <a:gd name="connsiteX4" fmla="*/ 2952750 w 5568950"/>
              <a:gd name="connsiteY4" fmla="*/ 787400 h 1789907"/>
              <a:gd name="connsiteX5" fmla="*/ 3390900 w 5568950"/>
              <a:gd name="connsiteY5" fmla="*/ 381002 h 1789907"/>
              <a:gd name="connsiteX6" fmla="*/ 4000500 w 5568950"/>
              <a:gd name="connsiteY6" fmla="*/ 101602 h 1789907"/>
              <a:gd name="connsiteX7" fmla="*/ 5568950 w 5568950"/>
              <a:gd name="connsiteY7" fmla="*/ 0 h 1789907"/>
              <a:gd name="connsiteX0" fmla="*/ 0 w 5702300"/>
              <a:gd name="connsiteY0" fmla="*/ 1778000 h 1783557"/>
              <a:gd name="connsiteX1" fmla="*/ 1289050 w 5702300"/>
              <a:gd name="connsiteY1" fmla="*/ 1752601 h 1783557"/>
              <a:gd name="connsiteX2" fmla="*/ 2171700 w 5702300"/>
              <a:gd name="connsiteY2" fmla="*/ 1504950 h 1783557"/>
              <a:gd name="connsiteX3" fmla="*/ 2628900 w 5702300"/>
              <a:gd name="connsiteY3" fmla="*/ 1123952 h 1783557"/>
              <a:gd name="connsiteX4" fmla="*/ 2952750 w 5702300"/>
              <a:gd name="connsiteY4" fmla="*/ 781050 h 1783557"/>
              <a:gd name="connsiteX5" fmla="*/ 3390900 w 5702300"/>
              <a:gd name="connsiteY5" fmla="*/ 374652 h 1783557"/>
              <a:gd name="connsiteX6" fmla="*/ 4000500 w 5702300"/>
              <a:gd name="connsiteY6" fmla="*/ 95252 h 1783557"/>
              <a:gd name="connsiteX7" fmla="*/ 5702300 w 5702300"/>
              <a:gd name="connsiteY7" fmla="*/ 0 h 1783557"/>
              <a:gd name="connsiteX0" fmla="*/ 0 w 5702300"/>
              <a:gd name="connsiteY0" fmla="*/ 1778000 h 1783557"/>
              <a:gd name="connsiteX1" fmla="*/ 1289050 w 5702300"/>
              <a:gd name="connsiteY1" fmla="*/ 1752601 h 1783557"/>
              <a:gd name="connsiteX2" fmla="*/ 2171700 w 5702300"/>
              <a:gd name="connsiteY2" fmla="*/ 1504950 h 1783557"/>
              <a:gd name="connsiteX3" fmla="*/ 2628900 w 5702300"/>
              <a:gd name="connsiteY3" fmla="*/ 1123952 h 1783557"/>
              <a:gd name="connsiteX4" fmla="*/ 2952750 w 5702300"/>
              <a:gd name="connsiteY4" fmla="*/ 781050 h 1783557"/>
              <a:gd name="connsiteX5" fmla="*/ 3390900 w 5702300"/>
              <a:gd name="connsiteY5" fmla="*/ 374652 h 1783557"/>
              <a:gd name="connsiteX6" fmla="*/ 4000500 w 5702300"/>
              <a:gd name="connsiteY6" fmla="*/ 95252 h 1783557"/>
              <a:gd name="connsiteX7" fmla="*/ 5702300 w 5702300"/>
              <a:gd name="connsiteY7" fmla="*/ 0 h 1783557"/>
              <a:gd name="connsiteX0" fmla="*/ 0 w 5702300"/>
              <a:gd name="connsiteY0" fmla="*/ 1778000 h 1783557"/>
              <a:gd name="connsiteX1" fmla="*/ 1289050 w 5702300"/>
              <a:gd name="connsiteY1" fmla="*/ 1752601 h 1783557"/>
              <a:gd name="connsiteX2" fmla="*/ 1746250 w 5702300"/>
              <a:gd name="connsiteY2" fmla="*/ 1682752 h 1783557"/>
              <a:gd name="connsiteX3" fmla="*/ 2171700 w 5702300"/>
              <a:gd name="connsiteY3" fmla="*/ 1504950 h 1783557"/>
              <a:gd name="connsiteX4" fmla="*/ 2628900 w 5702300"/>
              <a:gd name="connsiteY4" fmla="*/ 1123952 h 1783557"/>
              <a:gd name="connsiteX5" fmla="*/ 2952750 w 5702300"/>
              <a:gd name="connsiteY5" fmla="*/ 781050 h 1783557"/>
              <a:gd name="connsiteX6" fmla="*/ 3390900 w 5702300"/>
              <a:gd name="connsiteY6" fmla="*/ 374652 h 1783557"/>
              <a:gd name="connsiteX7" fmla="*/ 4000500 w 5702300"/>
              <a:gd name="connsiteY7" fmla="*/ 95252 h 1783557"/>
              <a:gd name="connsiteX8" fmla="*/ 5702300 w 5702300"/>
              <a:gd name="connsiteY8" fmla="*/ 0 h 178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02300" h="1783557">
                <a:moveTo>
                  <a:pt x="0" y="1778000"/>
                </a:moveTo>
                <a:cubicBezTo>
                  <a:pt x="212725" y="1776942"/>
                  <a:pt x="941917" y="1802343"/>
                  <a:pt x="1289050" y="1752601"/>
                </a:cubicBezTo>
                <a:cubicBezTo>
                  <a:pt x="1577975" y="1733551"/>
                  <a:pt x="1599142" y="1724027"/>
                  <a:pt x="1746250" y="1682752"/>
                </a:cubicBezTo>
                <a:cubicBezTo>
                  <a:pt x="1893358" y="1641477"/>
                  <a:pt x="2024592" y="1598083"/>
                  <a:pt x="2171700" y="1504950"/>
                </a:cubicBezTo>
                <a:cubicBezTo>
                  <a:pt x="2318808" y="1411817"/>
                  <a:pt x="2498725" y="1244602"/>
                  <a:pt x="2628900" y="1123952"/>
                </a:cubicBezTo>
                <a:cubicBezTo>
                  <a:pt x="2759075" y="1003302"/>
                  <a:pt x="2825750" y="905933"/>
                  <a:pt x="2952750" y="781050"/>
                </a:cubicBezTo>
                <a:cubicBezTo>
                  <a:pt x="3079750" y="656167"/>
                  <a:pt x="3216275" y="488952"/>
                  <a:pt x="3390900" y="374652"/>
                </a:cubicBezTo>
                <a:cubicBezTo>
                  <a:pt x="3565525" y="260352"/>
                  <a:pt x="3640667" y="161927"/>
                  <a:pt x="4000500" y="95252"/>
                </a:cubicBezTo>
                <a:cubicBezTo>
                  <a:pt x="4441825" y="-27515"/>
                  <a:pt x="5420784" y="7409"/>
                  <a:pt x="5702300" y="0"/>
                </a:cubicBezTo>
              </a:path>
            </a:pathLst>
          </a:custGeom>
          <a:ln w="38100" cmpd="sng">
            <a:solidFill>
              <a:srgbClr val="9E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205947"/>
              </p:ext>
            </p:extLst>
          </p:nvPr>
        </p:nvGraphicFramePr>
        <p:xfrm>
          <a:off x="6840024" y="5112966"/>
          <a:ext cx="775014" cy="358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" name="Equation" r:id="rId9" imgW="584200" imgH="304800" progId="Equation.3">
                  <p:embed/>
                </p:oleObj>
              </mc:Choice>
              <mc:Fallback>
                <p:oleObj name="Equation" r:id="rId9" imgW="584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0024" y="5112966"/>
                        <a:ext cx="775014" cy="358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Connector 36"/>
          <p:cNvCxnSpPr/>
          <p:nvPr/>
        </p:nvCxnSpPr>
        <p:spPr bwMode="auto">
          <a:xfrm>
            <a:off x="4700653" y="6103891"/>
            <a:ext cx="2120699" cy="0"/>
          </a:xfrm>
          <a:prstGeom prst="line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5512879" y="5493361"/>
            <a:ext cx="0" cy="654412"/>
          </a:xfrm>
          <a:prstGeom prst="line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283372"/>
              </p:ext>
            </p:extLst>
          </p:nvPr>
        </p:nvGraphicFramePr>
        <p:xfrm>
          <a:off x="6836764" y="5931270"/>
          <a:ext cx="775014" cy="358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" name="Equation" r:id="rId11" imgW="584200" imgH="304800" progId="Equation.3">
                  <p:embed/>
                </p:oleObj>
              </mc:Choice>
              <mc:Fallback>
                <p:oleObj name="Equation" r:id="rId11" imgW="584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36764" y="5931270"/>
                        <a:ext cx="775014" cy="358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"/>
          <p:cNvSpPr/>
          <p:nvPr/>
        </p:nvSpPr>
        <p:spPr>
          <a:xfrm>
            <a:off x="4740275" y="5565775"/>
            <a:ext cx="2032000" cy="469900"/>
          </a:xfrm>
          <a:custGeom>
            <a:avLst/>
            <a:gdLst>
              <a:gd name="connsiteX0" fmla="*/ 0 w 1736725"/>
              <a:gd name="connsiteY0" fmla="*/ 1117600 h 1117600"/>
              <a:gd name="connsiteX1" fmla="*/ 346075 w 1736725"/>
              <a:gd name="connsiteY1" fmla="*/ 1092200 h 1117600"/>
              <a:gd name="connsiteX2" fmla="*/ 669925 w 1736725"/>
              <a:gd name="connsiteY2" fmla="*/ 1047750 h 1117600"/>
              <a:gd name="connsiteX3" fmla="*/ 987425 w 1736725"/>
              <a:gd name="connsiteY3" fmla="*/ 930275 h 1117600"/>
              <a:gd name="connsiteX4" fmla="*/ 1241425 w 1736725"/>
              <a:gd name="connsiteY4" fmla="*/ 730250 h 1117600"/>
              <a:gd name="connsiteX5" fmla="*/ 1517650 w 1736725"/>
              <a:gd name="connsiteY5" fmla="*/ 412750 h 1117600"/>
              <a:gd name="connsiteX6" fmla="*/ 1736725 w 1736725"/>
              <a:gd name="connsiteY6" fmla="*/ 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6725" h="1117600">
                <a:moveTo>
                  <a:pt x="0" y="1117600"/>
                </a:moveTo>
                <a:lnTo>
                  <a:pt x="346075" y="1092200"/>
                </a:lnTo>
                <a:lnTo>
                  <a:pt x="669925" y="1047750"/>
                </a:lnTo>
                <a:lnTo>
                  <a:pt x="987425" y="930275"/>
                </a:lnTo>
                <a:lnTo>
                  <a:pt x="1241425" y="730250"/>
                </a:lnTo>
                <a:lnTo>
                  <a:pt x="1517650" y="412750"/>
                </a:lnTo>
                <a:lnTo>
                  <a:pt x="1736725" y="0"/>
                </a:lnTo>
              </a:path>
            </a:pathLst>
          </a:custGeom>
          <a:ln w="38100" cmpd="sng">
            <a:solidFill>
              <a:srgbClr val="9E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248090"/>
              </p:ext>
            </p:extLst>
          </p:nvPr>
        </p:nvGraphicFramePr>
        <p:xfrm>
          <a:off x="5385046" y="4401580"/>
          <a:ext cx="313842" cy="363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" name="Equation" r:id="rId12" imgW="165100" imgH="215900" progId="Equation.3">
                  <p:embed/>
                </p:oleObj>
              </mc:Choice>
              <mc:Fallback>
                <p:oleObj name="Equation" r:id="rId12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85046" y="4401580"/>
                        <a:ext cx="313842" cy="363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850321"/>
              </p:ext>
            </p:extLst>
          </p:nvPr>
        </p:nvGraphicFramePr>
        <p:xfrm>
          <a:off x="5539890" y="5364807"/>
          <a:ext cx="385231" cy="40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" name="Equation" r:id="rId14" imgW="203200" imgH="241300" progId="Equation.3">
                  <p:embed/>
                </p:oleObj>
              </mc:Choice>
              <mc:Fallback>
                <p:oleObj name="Equation" r:id="rId14" imgW="203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539890" y="5364807"/>
                        <a:ext cx="385231" cy="40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381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9549" y="79987"/>
            <a:ext cx="8521309" cy="109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de-DE" sz="3200" dirty="0" err="1" smtClean="0">
                <a:solidFill>
                  <a:srgbClr val="000000"/>
                </a:solidFill>
              </a:rPr>
              <a:t>We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can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make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prior</a:t>
            </a:r>
            <a:r>
              <a:rPr lang="de-DE" sz="3200" dirty="0" smtClean="0">
                <a:solidFill>
                  <a:srgbClr val="000000"/>
                </a:solidFill>
              </a:rPr>
              <a:t> prob. </a:t>
            </a:r>
            <a:r>
              <a:rPr lang="de-DE" sz="3200" dirty="0" err="1" smtClean="0">
                <a:solidFill>
                  <a:srgbClr val="000000"/>
                </a:solidFill>
              </a:rPr>
              <a:t>for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causality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6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π</a:t>
            </a:r>
            <a:r>
              <a:rPr lang="de-DE" sz="3600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and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width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60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σ</a:t>
            </a:r>
            <a:r>
              <a:rPr lang="de-DE" sz="3600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de-DE" sz="3600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depend</a:t>
            </a:r>
            <a:r>
              <a:rPr lang="de-DE" sz="3200" dirty="0" smtClean="0">
                <a:solidFill>
                  <a:srgbClr val="000000"/>
                </a:solidFill>
              </a:rPr>
              <a:t> on </a:t>
            </a:r>
            <a:r>
              <a:rPr lang="de-DE" sz="3200" dirty="0" err="1" smtClean="0">
                <a:solidFill>
                  <a:srgbClr val="000000"/>
                </a:solidFill>
              </a:rPr>
              <a:t>external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info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60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ξ</a:t>
            </a:r>
            <a:r>
              <a:rPr lang="de-DE" sz="3600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if</a:t>
            </a:r>
            <a:endParaRPr lang="de-DE" sz="3600" i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891" y="6161367"/>
            <a:ext cx="906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earn sparse dependence of </a:t>
            </a:r>
            <a:r>
              <a:rPr lang="de-DE" i="1" dirty="0">
                <a:solidFill>
                  <a:srgbClr val="FF0000"/>
                </a:solidFill>
                <a:latin typeface="Times New Roman"/>
                <a:cs typeface="Times New Roman"/>
              </a:rPr>
              <a:t>π</a:t>
            </a:r>
            <a:r>
              <a:rPr lang="de-DE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and </a:t>
            </a:r>
            <a:r>
              <a:rPr lang="de-DE" sz="2800" i="1" dirty="0" err="1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r>
              <a:rPr lang="de-DE" sz="2800" i="1" baseline="-25000" dirty="0" err="1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de-DE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de-DE" i="1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from the data!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2380" y="1404389"/>
            <a:ext cx="4300395" cy="450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sz="2000" b="0" dirty="0" smtClean="0"/>
              <a:t>External features </a:t>
            </a:r>
            <a:r>
              <a:rPr lang="de-DE" sz="2000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ξ</a:t>
            </a:r>
            <a:r>
              <a:rPr lang="de-DE" sz="2000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if</a:t>
            </a:r>
            <a:r>
              <a:rPr lang="de-DE" sz="2000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de-DE" sz="2000" b="0" dirty="0" smtClean="0">
                <a:sym typeface="Wingdings"/>
              </a:rPr>
              <a:t>(</a:t>
            </a:r>
            <a:r>
              <a:rPr lang="de-DE" sz="2000" b="0" dirty="0" err="1" smtClean="0">
                <a:sym typeface="Wingdings"/>
              </a:rPr>
              <a:t>from</a:t>
            </a:r>
            <a:r>
              <a:rPr lang="de-DE" sz="2000" b="0" dirty="0" smtClean="0">
                <a:sym typeface="Wingdings"/>
              </a:rPr>
              <a:t> ENCODE, Roadmap </a:t>
            </a:r>
            <a:r>
              <a:rPr lang="de-DE" sz="2000" b="0" dirty="0" err="1" smtClean="0">
                <a:sym typeface="Wingdings"/>
              </a:rPr>
              <a:t>Epigenomics</a:t>
            </a:r>
            <a:r>
              <a:rPr lang="de-DE" sz="2000" b="0" dirty="0" smtClean="0">
                <a:sym typeface="Wingdings"/>
              </a:rPr>
              <a:t> </a:t>
            </a:r>
            <a:r>
              <a:rPr lang="de-DE" sz="2000" b="0" dirty="0">
                <a:sym typeface="Wingdings"/>
              </a:rPr>
              <a:t>P</a:t>
            </a:r>
            <a:r>
              <a:rPr lang="de-DE" sz="2000" b="0" dirty="0" smtClean="0">
                <a:sym typeface="Wingdings"/>
              </a:rPr>
              <a:t>roject, ...)</a:t>
            </a:r>
            <a:endParaRPr lang="en-US" sz="2000" b="0" dirty="0" smtClean="0"/>
          </a:p>
          <a:p>
            <a:pPr marL="365125" indent="-255588">
              <a:lnSpc>
                <a:spcPct val="90000"/>
              </a:lnSpc>
              <a:spcAft>
                <a:spcPts val="900"/>
              </a:spcAft>
              <a:buFont typeface="Arial"/>
              <a:buChar char="•"/>
              <a:tabLst>
                <a:tab pos="361950" algn="l"/>
              </a:tabLst>
            </a:pPr>
            <a:r>
              <a:rPr lang="en-US" sz="2000" b="0" dirty="0" smtClean="0"/>
              <a:t>chromatin state (1-9)</a:t>
            </a:r>
          </a:p>
          <a:p>
            <a:pPr marL="365125" indent="-255588">
              <a:lnSpc>
                <a:spcPct val="90000"/>
              </a:lnSpc>
              <a:spcAft>
                <a:spcPts val="900"/>
              </a:spcAft>
              <a:buFont typeface="Arial"/>
              <a:buChar char="•"/>
              <a:tabLst>
                <a:tab pos="361950" algn="l"/>
              </a:tabLst>
            </a:pPr>
            <a:r>
              <a:rPr lang="en-US" sz="2000" b="0" dirty="0" smtClean="0"/>
              <a:t>DNA accessibility in 100s of tissues</a:t>
            </a:r>
          </a:p>
          <a:p>
            <a:pPr marL="365125" indent="-255588">
              <a:lnSpc>
                <a:spcPct val="90000"/>
              </a:lnSpc>
              <a:spcAft>
                <a:spcPts val="900"/>
              </a:spcAft>
              <a:buFont typeface="Arial"/>
              <a:buChar char="•"/>
              <a:tabLst>
                <a:tab pos="361950" algn="l"/>
              </a:tabLst>
            </a:pPr>
            <a:r>
              <a:rPr lang="en-US" sz="2000" b="0" dirty="0" smtClean="0"/>
              <a:t>Enhancer predictions in 100s of tissues</a:t>
            </a:r>
          </a:p>
          <a:p>
            <a:pPr marL="365125" indent="-255588">
              <a:lnSpc>
                <a:spcPct val="90000"/>
              </a:lnSpc>
              <a:spcAft>
                <a:spcPts val="900"/>
              </a:spcAft>
              <a:buFont typeface="Arial"/>
              <a:buChar char="•"/>
              <a:tabLst>
                <a:tab pos="361950" algn="l"/>
              </a:tabLst>
            </a:pPr>
            <a:r>
              <a:rPr lang="en-US" sz="2000" b="0" dirty="0" smtClean="0"/>
              <a:t>Predicted impact of SNP on DNA accessibility etc.</a:t>
            </a:r>
          </a:p>
          <a:p>
            <a:pPr marL="365125" indent="-255588">
              <a:lnSpc>
                <a:spcPct val="90000"/>
              </a:lnSpc>
              <a:spcAft>
                <a:spcPts val="900"/>
              </a:spcAft>
              <a:buFont typeface="Arial"/>
              <a:buChar char="•"/>
              <a:tabLst>
                <a:tab pos="361950" algn="l"/>
              </a:tabLst>
            </a:pPr>
            <a:r>
              <a:rPr lang="en-US" sz="2000" b="0" dirty="0" smtClean="0"/>
              <a:t>Methylation state in 100s of tissues</a:t>
            </a:r>
          </a:p>
          <a:p>
            <a:pPr marL="365125" indent="-255588">
              <a:lnSpc>
                <a:spcPct val="90000"/>
              </a:lnSpc>
              <a:spcAft>
                <a:spcPts val="900"/>
              </a:spcAft>
              <a:buFont typeface="Arial"/>
              <a:buChar char="•"/>
              <a:tabLst>
                <a:tab pos="361950" algn="l"/>
              </a:tabLst>
            </a:pPr>
            <a:r>
              <a:rPr lang="en-US" sz="2000" b="0" dirty="0" smtClean="0"/>
              <a:t>Minor allele frequency</a:t>
            </a:r>
          </a:p>
          <a:p>
            <a:pPr marL="365125" indent="-255588">
              <a:lnSpc>
                <a:spcPct val="90000"/>
              </a:lnSpc>
              <a:spcAft>
                <a:spcPts val="900"/>
              </a:spcAft>
              <a:buFont typeface="Arial"/>
              <a:buChar char="•"/>
              <a:tabLst>
                <a:tab pos="361950" algn="l"/>
              </a:tabLst>
            </a:pPr>
            <a:r>
              <a:rPr lang="en-US" sz="2000" b="0" dirty="0" smtClean="0"/>
              <a:t>…</a:t>
            </a:r>
            <a:endParaRPr lang="en-US" sz="2000" b="0" dirty="0"/>
          </a:p>
        </p:txBody>
      </p:sp>
      <p:pic>
        <p:nvPicPr>
          <p:cNvPr id="5" name="Bild 3"/>
          <p:cNvPicPr>
            <a:picLocks noChangeAspect="1"/>
          </p:cNvPicPr>
          <p:nvPr/>
        </p:nvPicPr>
        <p:blipFill rotWithShape="1">
          <a:blip r:embed="rId2"/>
          <a:srcRect l="20377" t="-39" r="28722" b="7072"/>
          <a:stretch/>
        </p:blipFill>
        <p:spPr>
          <a:xfrm>
            <a:off x="4863652" y="1563997"/>
            <a:ext cx="3907208" cy="459177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4711080" y="1921443"/>
            <a:ext cx="0" cy="781600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rgbClr val="9E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4396714" y="1780729"/>
            <a:ext cx="417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9E0000"/>
                </a:solidFill>
                <a:latin typeface="Times New Roman"/>
                <a:cs typeface="Times New Roman"/>
              </a:rPr>
              <a:t>f</a:t>
            </a:r>
            <a:endParaRPr lang="en-US" i="1" dirty="0">
              <a:solidFill>
                <a:srgbClr val="9E0000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5818292" y="1606633"/>
            <a:ext cx="10530" cy="4570185"/>
          </a:xfrm>
          <a:prstGeom prst="line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024967" y="1085563"/>
            <a:ext cx="538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ξ</a:t>
            </a:r>
            <a:r>
              <a:rPr lang="de-DE" i="1" baseline="-250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if</a:t>
            </a:r>
            <a:endParaRPr lang="en-US" i="1" dirty="0">
              <a:solidFill>
                <a:srgbClr val="9E0000"/>
              </a:solidFill>
              <a:latin typeface="Times New Roman"/>
              <a:cs typeface="Times New Roman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6318052" y="1606633"/>
            <a:ext cx="10530" cy="4570185"/>
          </a:xfrm>
          <a:prstGeom prst="line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7252012" y="1606633"/>
            <a:ext cx="10530" cy="4570185"/>
          </a:xfrm>
          <a:prstGeom prst="line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8185972" y="1606633"/>
            <a:ext cx="10530" cy="4570185"/>
          </a:xfrm>
          <a:prstGeom prst="line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5536922" y="1607049"/>
            <a:ext cx="10530" cy="4570185"/>
          </a:xfrm>
          <a:prstGeom prst="line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6677127" y="1629177"/>
            <a:ext cx="10530" cy="4570185"/>
          </a:xfrm>
          <a:prstGeom prst="line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7176887" y="1597025"/>
            <a:ext cx="10530" cy="4570185"/>
          </a:xfrm>
          <a:prstGeom prst="line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5157427" y="1629177"/>
            <a:ext cx="10530" cy="4570185"/>
          </a:xfrm>
          <a:prstGeom prst="line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8338372" y="1596193"/>
            <a:ext cx="10530" cy="4570185"/>
          </a:xfrm>
          <a:prstGeom prst="line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8664452" y="1618321"/>
            <a:ext cx="10530" cy="4570185"/>
          </a:xfrm>
          <a:prstGeom prst="line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6405323" y="1085983"/>
            <a:ext cx="80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ξ</a:t>
            </a:r>
            <a:r>
              <a:rPr lang="de-DE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i+</a:t>
            </a:r>
            <a:r>
              <a:rPr lang="de-DE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1,</a:t>
            </a:r>
            <a:r>
              <a:rPr lang="de-DE" i="1" baseline="-25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endParaRPr lang="en-US" i="1" dirty="0">
              <a:solidFill>
                <a:srgbClr val="9E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4702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64084" y="90936"/>
            <a:ext cx="903649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DE" sz="3200" dirty="0" err="1" smtClean="0">
                <a:solidFill>
                  <a:srgbClr val="000000"/>
                </a:solidFill>
              </a:rPr>
              <a:t>Myth</a:t>
            </a:r>
            <a:r>
              <a:rPr lang="de-DE" sz="3200" dirty="0" smtClean="0">
                <a:solidFill>
                  <a:srgbClr val="000000"/>
                </a:solidFill>
              </a:rPr>
              <a:t>: P-</a:t>
            </a:r>
            <a:r>
              <a:rPr lang="de-DE" sz="3200" dirty="0" err="1" smtClean="0">
                <a:solidFill>
                  <a:srgbClr val="000000"/>
                </a:solidFill>
              </a:rPr>
              <a:t>value</a:t>
            </a:r>
            <a:r>
              <a:rPr lang="de-DE" sz="3200" dirty="0" smtClean="0">
                <a:solidFill>
                  <a:srgbClr val="000000"/>
                </a:solidFill>
              </a:rPr>
              <a:t>-</a:t>
            </a:r>
            <a:r>
              <a:rPr lang="de-DE" sz="3200" dirty="0" err="1" smtClean="0">
                <a:solidFill>
                  <a:srgbClr val="000000"/>
                </a:solidFill>
              </a:rPr>
              <a:t>based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hypothesis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test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makes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no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assumptions</a:t>
            </a:r>
            <a:r>
              <a:rPr lang="de-DE" sz="3200" dirty="0" smtClean="0">
                <a:solidFill>
                  <a:srgbClr val="000000"/>
                </a:solidFill>
              </a:rPr>
              <a:t> </a:t>
            </a:r>
            <a:r>
              <a:rPr lang="de-DE" sz="3200" dirty="0" err="1" smtClean="0">
                <a:solidFill>
                  <a:srgbClr val="000000"/>
                </a:solidFill>
              </a:rPr>
              <a:t>about</a:t>
            </a:r>
            <a:r>
              <a:rPr lang="de-DE" sz="3200" dirty="0" smtClean="0">
                <a:solidFill>
                  <a:srgbClr val="000000"/>
                </a:solidFill>
              </a:rPr>
              <a:t> alternative </a:t>
            </a:r>
            <a:r>
              <a:rPr lang="de-DE" sz="3200" dirty="0" err="1" smtClean="0">
                <a:solidFill>
                  <a:srgbClr val="000000"/>
                </a:solidFill>
              </a:rPr>
              <a:t>hypothesis</a:t>
            </a:r>
            <a:r>
              <a:rPr lang="de-DE" sz="3200" dirty="0" smtClean="0">
                <a:solidFill>
                  <a:srgbClr val="000000"/>
                </a:solidFill>
              </a:rPr>
              <a:t/>
            </a:r>
            <a:br>
              <a:rPr lang="de-DE" sz="3200" dirty="0" smtClean="0">
                <a:solidFill>
                  <a:srgbClr val="000000"/>
                </a:solidFill>
              </a:rPr>
            </a:br>
            <a:r>
              <a:rPr lang="de-DE" dirty="0" smtClean="0">
                <a:solidFill>
                  <a:srgbClr val="000000"/>
                </a:solidFill>
              </a:rPr>
              <a:t>in </a:t>
            </a:r>
            <a:r>
              <a:rPr lang="de-DE" dirty="0" err="1" smtClean="0">
                <a:solidFill>
                  <a:srgbClr val="000000"/>
                </a:solidFill>
              </a:rPr>
              <a:t>contrast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to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Bayesian</a:t>
            </a:r>
            <a:r>
              <a:rPr lang="de-DE" dirty="0" smtClean="0">
                <a:solidFill>
                  <a:srgbClr val="000000"/>
                </a:solidFill>
              </a:rPr>
              <a:t> </a:t>
            </a:r>
            <a:r>
              <a:rPr lang="de-DE" dirty="0" err="1" smtClean="0">
                <a:solidFill>
                  <a:srgbClr val="000000"/>
                </a:solidFill>
              </a:rPr>
              <a:t>approaches</a:t>
            </a:r>
            <a:endParaRPr lang="de-DE" dirty="0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839" y="2134840"/>
            <a:ext cx="4081486" cy="764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0" dirty="0" smtClean="0"/>
              <a:t>If we set the width of the Gaussian component for the </a:t>
            </a:r>
            <a:r>
              <a:rPr lang="en-US" sz="2000" b="0" dirty="0" smtClean="0">
                <a:solidFill>
                  <a:srgbClr val="FF0000"/>
                </a:solidFill>
              </a:rPr>
              <a:t>causal SNPs</a:t>
            </a:r>
            <a:r>
              <a:rPr lang="en-US" sz="2000" b="0" dirty="0" smtClean="0"/>
              <a:t> to </a:t>
            </a:r>
            <a:endParaRPr lang="en-US" sz="2000" b="0" i="1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4492" y="3727947"/>
            <a:ext cx="8510737" cy="298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2000" b="0" dirty="0" smtClean="0"/>
              <a:t>i.e. the estimation error for </a:t>
            </a:r>
            <a:r>
              <a:rPr lang="en-US" b="0" i="1" dirty="0" err="1" smtClean="0">
                <a:latin typeface="Times New Roman"/>
                <a:cs typeface="Times New Roman"/>
              </a:rPr>
              <a:t>v</a:t>
            </a:r>
            <a:r>
              <a:rPr lang="en-US" b="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b="0" baseline="30000" dirty="0" err="1" smtClean="0">
                <a:latin typeface="Times New Roman"/>
                <a:cs typeface="Times New Roman"/>
              </a:rPr>
              <a:t>max</a:t>
            </a:r>
            <a:r>
              <a:rPr lang="en-US" sz="2000" b="0" dirty="0" smtClean="0">
                <a:latin typeface="+mj-lt"/>
                <a:cs typeface="Times New Roman"/>
              </a:rPr>
              <a:t> in the maximization of the likelihood,</a:t>
            </a:r>
            <a:br>
              <a:rPr lang="en-US" sz="2000" b="0" dirty="0" smtClean="0">
                <a:latin typeface="+mj-lt"/>
                <a:cs typeface="Times New Roman"/>
              </a:rPr>
            </a:br>
            <a:r>
              <a:rPr lang="en-US" sz="2000" b="0" dirty="0" smtClean="0">
                <a:latin typeface="+mj-lt"/>
                <a:cs typeface="Times New Roman"/>
              </a:rPr>
              <a:t>then the Bayesian model </a:t>
            </a:r>
            <a:r>
              <a:rPr lang="en-US" sz="2000" b="0" dirty="0" smtClean="0"/>
              <a:t>produces </a:t>
            </a:r>
            <a:r>
              <a:rPr lang="en-US" sz="2000" b="0" dirty="0"/>
              <a:t>exactly the same ranking as P-values </a:t>
            </a:r>
            <a:r>
              <a:rPr lang="en-US" sz="2000" b="0" dirty="0" smtClean="0"/>
              <a:t>(Jon Wakefield, </a:t>
            </a:r>
            <a:r>
              <a:rPr lang="en-US" sz="2000" b="0" dirty="0"/>
              <a:t>Genetic </a:t>
            </a:r>
            <a:r>
              <a:rPr lang="en-US" sz="2000" b="0" dirty="0" err="1"/>
              <a:t>Epidem</a:t>
            </a:r>
            <a:r>
              <a:rPr lang="en-US" sz="2000" b="0" dirty="0"/>
              <a:t>. 2009</a:t>
            </a:r>
            <a:r>
              <a:rPr lang="en-US" sz="2000" b="0" dirty="0" smtClean="0"/>
              <a:t>)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2000" b="0" dirty="0" smtClean="0"/>
              <a:t>⇒ Hypothesis tests make </a:t>
            </a:r>
            <a:r>
              <a:rPr lang="en-US" sz="2000" b="0" dirty="0" smtClean="0">
                <a:solidFill>
                  <a:srgbClr val="FF0000"/>
                </a:solidFill>
              </a:rPr>
              <a:t>implicit</a:t>
            </a:r>
            <a:r>
              <a:rPr lang="en-US" sz="2000" b="0" dirty="0" smtClean="0"/>
              <a:t> assumptions about prior distribution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2000" b="0" dirty="0"/>
              <a:t>⇒ </a:t>
            </a:r>
            <a:r>
              <a:rPr lang="en-US" sz="2000" b="0" dirty="0" smtClean="0"/>
              <a:t>We can improve upon this by choosing better prior distributions</a:t>
            </a:r>
            <a:endParaRPr lang="en-US" sz="2000" b="0" dirty="0"/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2000" b="0" dirty="0" smtClean="0"/>
              <a:t>In our case of logistic regression the width              of the (implicit)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2000" b="0" dirty="0" smtClean="0"/>
              <a:t>Gaussian prior depends on number of patients </a:t>
            </a:r>
            <a:r>
              <a:rPr lang="en-US" sz="2000" b="0" i="1" dirty="0" smtClean="0"/>
              <a:t>N</a:t>
            </a:r>
            <a:r>
              <a:rPr lang="en-US" sz="2000" b="0" dirty="0" smtClean="0"/>
              <a:t>. </a:t>
            </a:r>
            <a:endParaRPr lang="en-US" sz="2000" b="0" dirty="0">
              <a:latin typeface="Times New Roman"/>
              <a:cs typeface="Times New Roman"/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337683"/>
              </p:ext>
            </p:extLst>
          </p:nvPr>
        </p:nvGraphicFramePr>
        <p:xfrm>
          <a:off x="5359440" y="5799468"/>
          <a:ext cx="8540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7" name="Equation" r:id="rId3" imgW="444500" imgH="279400" progId="Equation.3">
                  <p:embed/>
                </p:oleObj>
              </mc:Choice>
              <mc:Fallback>
                <p:oleObj name="Equation" r:id="rId3" imgW="444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59440" y="5799468"/>
                        <a:ext cx="854075" cy="53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931" y="6298095"/>
            <a:ext cx="498958" cy="429211"/>
          </a:xfrm>
          <a:prstGeom prst="rect">
            <a:avLst/>
          </a:prstGeom>
        </p:spPr>
      </p:pic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716149"/>
              </p:ext>
            </p:extLst>
          </p:nvPr>
        </p:nvGraphicFramePr>
        <p:xfrm>
          <a:off x="1443037" y="3052762"/>
          <a:ext cx="1309061" cy="551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8" name="Equation" r:id="rId6" imgW="571500" imgH="241300" progId="Equation.3">
                  <p:embed/>
                </p:oleObj>
              </mc:Choice>
              <mc:Fallback>
                <p:oleObj name="Equation" r:id="rId6" imgW="57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43037" y="3052762"/>
                        <a:ext cx="1309061" cy="551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Connector 38"/>
          <p:cNvCxnSpPr/>
          <p:nvPr/>
        </p:nvCxnSpPr>
        <p:spPr bwMode="auto">
          <a:xfrm flipV="1">
            <a:off x="7325350" y="1611448"/>
            <a:ext cx="859" cy="1913265"/>
          </a:xfrm>
          <a:prstGeom prst="line">
            <a:avLst/>
          </a:prstGeom>
          <a:solidFill>
            <a:srgbClr val="FFFF66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" name="Group 39"/>
          <p:cNvGrpSpPr/>
          <p:nvPr/>
        </p:nvGrpSpPr>
        <p:grpSpPr>
          <a:xfrm>
            <a:off x="6070648" y="1824584"/>
            <a:ext cx="2598688" cy="1608411"/>
            <a:chOff x="1846410" y="1312639"/>
            <a:chExt cx="5966147" cy="4427226"/>
          </a:xfrm>
        </p:grpSpPr>
        <p:sp>
          <p:nvSpPr>
            <p:cNvPr id="42" name="Freeform 41"/>
            <p:cNvSpPr/>
            <p:nvPr/>
          </p:nvSpPr>
          <p:spPr>
            <a:xfrm>
              <a:off x="1889117" y="1312639"/>
              <a:ext cx="5902113" cy="4415874"/>
            </a:xfrm>
            <a:custGeom>
              <a:avLst/>
              <a:gdLst>
                <a:gd name="connsiteX0" fmla="*/ 0 w 6414408"/>
                <a:gd name="connsiteY0" fmla="*/ 698639 h 730655"/>
                <a:gd name="connsiteX1" fmla="*/ 896523 w 6414408"/>
                <a:gd name="connsiteY1" fmla="*/ 709311 h 730655"/>
                <a:gd name="connsiteX2" fmla="*/ 1686317 w 6414408"/>
                <a:gd name="connsiteY2" fmla="*/ 581249 h 730655"/>
                <a:gd name="connsiteX3" fmla="*/ 2294672 w 6414408"/>
                <a:gd name="connsiteY3" fmla="*/ 250421 h 730655"/>
                <a:gd name="connsiteX4" fmla="*/ 2561494 w 6414408"/>
                <a:gd name="connsiteY4" fmla="*/ 69000 h 730655"/>
                <a:gd name="connsiteX5" fmla="*/ 2849662 w 6414408"/>
                <a:gd name="connsiteY5" fmla="*/ 15641 h 730655"/>
                <a:gd name="connsiteX6" fmla="*/ 2956391 w 6414408"/>
                <a:gd name="connsiteY6" fmla="*/ 15641 h 730655"/>
                <a:gd name="connsiteX7" fmla="*/ 3351288 w 6414408"/>
                <a:gd name="connsiteY7" fmla="*/ 197062 h 730655"/>
                <a:gd name="connsiteX8" fmla="*/ 3746185 w 6414408"/>
                <a:gd name="connsiteY8" fmla="*/ 431843 h 730655"/>
                <a:gd name="connsiteX9" fmla="*/ 4173101 w 6414408"/>
                <a:gd name="connsiteY9" fmla="*/ 591921 h 730655"/>
                <a:gd name="connsiteX10" fmla="*/ 4674727 w 6414408"/>
                <a:gd name="connsiteY10" fmla="*/ 698639 h 730655"/>
                <a:gd name="connsiteX11" fmla="*/ 5475194 w 6414408"/>
                <a:gd name="connsiteY11" fmla="*/ 719983 h 730655"/>
                <a:gd name="connsiteX12" fmla="*/ 6414408 w 6414408"/>
                <a:gd name="connsiteY12" fmla="*/ 730655 h 730655"/>
                <a:gd name="connsiteX13" fmla="*/ 6414408 w 6414408"/>
                <a:gd name="connsiteY13" fmla="*/ 730655 h 730655"/>
                <a:gd name="connsiteX0" fmla="*/ 0 w 6414408"/>
                <a:gd name="connsiteY0" fmla="*/ 698639 h 730655"/>
                <a:gd name="connsiteX1" fmla="*/ 896523 w 6414408"/>
                <a:gd name="connsiteY1" fmla="*/ 709311 h 730655"/>
                <a:gd name="connsiteX2" fmla="*/ 1686317 w 6414408"/>
                <a:gd name="connsiteY2" fmla="*/ 581249 h 730655"/>
                <a:gd name="connsiteX3" fmla="*/ 2294672 w 6414408"/>
                <a:gd name="connsiteY3" fmla="*/ 250421 h 730655"/>
                <a:gd name="connsiteX4" fmla="*/ 2561494 w 6414408"/>
                <a:gd name="connsiteY4" fmla="*/ 69000 h 730655"/>
                <a:gd name="connsiteX5" fmla="*/ 2849662 w 6414408"/>
                <a:gd name="connsiteY5" fmla="*/ 15641 h 730655"/>
                <a:gd name="connsiteX6" fmla="*/ 2956391 w 6414408"/>
                <a:gd name="connsiteY6" fmla="*/ 15641 h 730655"/>
                <a:gd name="connsiteX7" fmla="*/ 3351288 w 6414408"/>
                <a:gd name="connsiteY7" fmla="*/ 197062 h 730655"/>
                <a:gd name="connsiteX8" fmla="*/ 3746185 w 6414408"/>
                <a:gd name="connsiteY8" fmla="*/ 431843 h 730655"/>
                <a:gd name="connsiteX9" fmla="*/ 4173101 w 6414408"/>
                <a:gd name="connsiteY9" fmla="*/ 634608 h 730655"/>
                <a:gd name="connsiteX10" fmla="*/ 4674727 w 6414408"/>
                <a:gd name="connsiteY10" fmla="*/ 698639 h 730655"/>
                <a:gd name="connsiteX11" fmla="*/ 5475194 w 6414408"/>
                <a:gd name="connsiteY11" fmla="*/ 719983 h 730655"/>
                <a:gd name="connsiteX12" fmla="*/ 6414408 w 6414408"/>
                <a:gd name="connsiteY12" fmla="*/ 730655 h 730655"/>
                <a:gd name="connsiteX13" fmla="*/ 6414408 w 6414408"/>
                <a:gd name="connsiteY13" fmla="*/ 730655 h 730655"/>
                <a:gd name="connsiteX0" fmla="*/ 0 w 6414408"/>
                <a:gd name="connsiteY0" fmla="*/ 709311 h 730655"/>
                <a:gd name="connsiteX1" fmla="*/ 896523 w 6414408"/>
                <a:gd name="connsiteY1" fmla="*/ 709311 h 730655"/>
                <a:gd name="connsiteX2" fmla="*/ 1686317 w 6414408"/>
                <a:gd name="connsiteY2" fmla="*/ 581249 h 730655"/>
                <a:gd name="connsiteX3" fmla="*/ 2294672 w 6414408"/>
                <a:gd name="connsiteY3" fmla="*/ 250421 h 730655"/>
                <a:gd name="connsiteX4" fmla="*/ 2561494 w 6414408"/>
                <a:gd name="connsiteY4" fmla="*/ 69000 h 730655"/>
                <a:gd name="connsiteX5" fmla="*/ 2849662 w 6414408"/>
                <a:gd name="connsiteY5" fmla="*/ 15641 h 730655"/>
                <a:gd name="connsiteX6" fmla="*/ 2956391 w 6414408"/>
                <a:gd name="connsiteY6" fmla="*/ 15641 h 730655"/>
                <a:gd name="connsiteX7" fmla="*/ 3351288 w 6414408"/>
                <a:gd name="connsiteY7" fmla="*/ 197062 h 730655"/>
                <a:gd name="connsiteX8" fmla="*/ 3746185 w 6414408"/>
                <a:gd name="connsiteY8" fmla="*/ 431843 h 730655"/>
                <a:gd name="connsiteX9" fmla="*/ 4173101 w 6414408"/>
                <a:gd name="connsiteY9" fmla="*/ 634608 h 730655"/>
                <a:gd name="connsiteX10" fmla="*/ 4674727 w 6414408"/>
                <a:gd name="connsiteY10" fmla="*/ 698639 h 730655"/>
                <a:gd name="connsiteX11" fmla="*/ 5475194 w 6414408"/>
                <a:gd name="connsiteY11" fmla="*/ 719983 h 730655"/>
                <a:gd name="connsiteX12" fmla="*/ 6414408 w 6414408"/>
                <a:gd name="connsiteY12" fmla="*/ 730655 h 730655"/>
                <a:gd name="connsiteX13" fmla="*/ 6414408 w 6414408"/>
                <a:gd name="connsiteY13" fmla="*/ 730655 h 730655"/>
                <a:gd name="connsiteX0" fmla="*/ 0 w 6414408"/>
                <a:gd name="connsiteY0" fmla="*/ 709311 h 730655"/>
                <a:gd name="connsiteX1" fmla="*/ 896523 w 6414408"/>
                <a:gd name="connsiteY1" fmla="*/ 709311 h 730655"/>
                <a:gd name="connsiteX2" fmla="*/ 1686317 w 6414408"/>
                <a:gd name="connsiteY2" fmla="*/ 581249 h 730655"/>
                <a:gd name="connsiteX3" fmla="*/ 2294672 w 6414408"/>
                <a:gd name="connsiteY3" fmla="*/ 250421 h 730655"/>
                <a:gd name="connsiteX4" fmla="*/ 2561494 w 6414408"/>
                <a:gd name="connsiteY4" fmla="*/ 69000 h 730655"/>
                <a:gd name="connsiteX5" fmla="*/ 2849662 w 6414408"/>
                <a:gd name="connsiteY5" fmla="*/ 15641 h 730655"/>
                <a:gd name="connsiteX6" fmla="*/ 2956391 w 6414408"/>
                <a:gd name="connsiteY6" fmla="*/ 15641 h 730655"/>
                <a:gd name="connsiteX7" fmla="*/ 3351288 w 6414408"/>
                <a:gd name="connsiteY7" fmla="*/ 197062 h 730655"/>
                <a:gd name="connsiteX8" fmla="*/ 3746185 w 6414408"/>
                <a:gd name="connsiteY8" fmla="*/ 431843 h 730655"/>
                <a:gd name="connsiteX9" fmla="*/ 4173101 w 6414408"/>
                <a:gd name="connsiteY9" fmla="*/ 634608 h 730655"/>
                <a:gd name="connsiteX10" fmla="*/ 4674727 w 6414408"/>
                <a:gd name="connsiteY10" fmla="*/ 698639 h 730655"/>
                <a:gd name="connsiteX11" fmla="*/ 5475194 w 6414408"/>
                <a:gd name="connsiteY11" fmla="*/ 719983 h 730655"/>
                <a:gd name="connsiteX12" fmla="*/ 6414408 w 6414408"/>
                <a:gd name="connsiteY12" fmla="*/ 730655 h 730655"/>
                <a:gd name="connsiteX0" fmla="*/ 0 w 5475194"/>
                <a:gd name="connsiteY0" fmla="*/ 709311 h 723082"/>
                <a:gd name="connsiteX1" fmla="*/ 896523 w 5475194"/>
                <a:gd name="connsiteY1" fmla="*/ 709311 h 723082"/>
                <a:gd name="connsiteX2" fmla="*/ 1686317 w 5475194"/>
                <a:gd name="connsiteY2" fmla="*/ 581249 h 723082"/>
                <a:gd name="connsiteX3" fmla="*/ 2294672 w 5475194"/>
                <a:gd name="connsiteY3" fmla="*/ 250421 h 723082"/>
                <a:gd name="connsiteX4" fmla="*/ 2561494 w 5475194"/>
                <a:gd name="connsiteY4" fmla="*/ 69000 h 723082"/>
                <a:gd name="connsiteX5" fmla="*/ 2849662 w 5475194"/>
                <a:gd name="connsiteY5" fmla="*/ 15641 h 723082"/>
                <a:gd name="connsiteX6" fmla="*/ 2956391 w 5475194"/>
                <a:gd name="connsiteY6" fmla="*/ 15641 h 723082"/>
                <a:gd name="connsiteX7" fmla="*/ 3351288 w 5475194"/>
                <a:gd name="connsiteY7" fmla="*/ 197062 h 723082"/>
                <a:gd name="connsiteX8" fmla="*/ 3746185 w 5475194"/>
                <a:gd name="connsiteY8" fmla="*/ 431843 h 723082"/>
                <a:gd name="connsiteX9" fmla="*/ 4173101 w 5475194"/>
                <a:gd name="connsiteY9" fmla="*/ 634608 h 723082"/>
                <a:gd name="connsiteX10" fmla="*/ 4674727 w 5475194"/>
                <a:gd name="connsiteY10" fmla="*/ 698639 h 723082"/>
                <a:gd name="connsiteX11" fmla="*/ 5475194 w 5475194"/>
                <a:gd name="connsiteY11" fmla="*/ 719983 h 723082"/>
                <a:gd name="connsiteX0" fmla="*/ 0 w 5870091"/>
                <a:gd name="connsiteY0" fmla="*/ 709311 h 723082"/>
                <a:gd name="connsiteX1" fmla="*/ 896523 w 5870091"/>
                <a:gd name="connsiteY1" fmla="*/ 709311 h 723082"/>
                <a:gd name="connsiteX2" fmla="*/ 1686317 w 5870091"/>
                <a:gd name="connsiteY2" fmla="*/ 581249 h 723082"/>
                <a:gd name="connsiteX3" fmla="*/ 2294672 w 5870091"/>
                <a:gd name="connsiteY3" fmla="*/ 250421 h 723082"/>
                <a:gd name="connsiteX4" fmla="*/ 2561494 w 5870091"/>
                <a:gd name="connsiteY4" fmla="*/ 69000 h 723082"/>
                <a:gd name="connsiteX5" fmla="*/ 2849662 w 5870091"/>
                <a:gd name="connsiteY5" fmla="*/ 15641 h 723082"/>
                <a:gd name="connsiteX6" fmla="*/ 2956391 w 5870091"/>
                <a:gd name="connsiteY6" fmla="*/ 15641 h 723082"/>
                <a:gd name="connsiteX7" fmla="*/ 3351288 w 5870091"/>
                <a:gd name="connsiteY7" fmla="*/ 197062 h 723082"/>
                <a:gd name="connsiteX8" fmla="*/ 3746185 w 5870091"/>
                <a:gd name="connsiteY8" fmla="*/ 431843 h 723082"/>
                <a:gd name="connsiteX9" fmla="*/ 4173101 w 5870091"/>
                <a:gd name="connsiteY9" fmla="*/ 634608 h 723082"/>
                <a:gd name="connsiteX10" fmla="*/ 4674727 w 5870091"/>
                <a:gd name="connsiteY10" fmla="*/ 698639 h 723082"/>
                <a:gd name="connsiteX11" fmla="*/ 5870091 w 5870091"/>
                <a:gd name="connsiteY11" fmla="*/ 719983 h 723082"/>
                <a:gd name="connsiteX0" fmla="*/ 0 w 5870091"/>
                <a:gd name="connsiteY0" fmla="*/ 709311 h 735046"/>
                <a:gd name="connsiteX1" fmla="*/ 896523 w 5870091"/>
                <a:gd name="connsiteY1" fmla="*/ 709311 h 735046"/>
                <a:gd name="connsiteX2" fmla="*/ 1686317 w 5870091"/>
                <a:gd name="connsiteY2" fmla="*/ 581249 h 735046"/>
                <a:gd name="connsiteX3" fmla="*/ 2294672 w 5870091"/>
                <a:gd name="connsiteY3" fmla="*/ 250421 h 735046"/>
                <a:gd name="connsiteX4" fmla="*/ 2561494 w 5870091"/>
                <a:gd name="connsiteY4" fmla="*/ 69000 h 735046"/>
                <a:gd name="connsiteX5" fmla="*/ 2849662 w 5870091"/>
                <a:gd name="connsiteY5" fmla="*/ 15641 h 735046"/>
                <a:gd name="connsiteX6" fmla="*/ 2956391 w 5870091"/>
                <a:gd name="connsiteY6" fmla="*/ 15641 h 735046"/>
                <a:gd name="connsiteX7" fmla="*/ 3351288 w 5870091"/>
                <a:gd name="connsiteY7" fmla="*/ 197062 h 735046"/>
                <a:gd name="connsiteX8" fmla="*/ 3746185 w 5870091"/>
                <a:gd name="connsiteY8" fmla="*/ 431843 h 735046"/>
                <a:gd name="connsiteX9" fmla="*/ 4173101 w 5870091"/>
                <a:gd name="connsiteY9" fmla="*/ 634608 h 735046"/>
                <a:gd name="connsiteX10" fmla="*/ 4674727 w 5870091"/>
                <a:gd name="connsiteY10" fmla="*/ 730655 h 735046"/>
                <a:gd name="connsiteX11" fmla="*/ 5870091 w 5870091"/>
                <a:gd name="connsiteY11" fmla="*/ 719983 h 735046"/>
                <a:gd name="connsiteX0" fmla="*/ 0 w 5966147"/>
                <a:gd name="connsiteY0" fmla="*/ 709311 h 735046"/>
                <a:gd name="connsiteX1" fmla="*/ 896523 w 5966147"/>
                <a:gd name="connsiteY1" fmla="*/ 709311 h 735046"/>
                <a:gd name="connsiteX2" fmla="*/ 1686317 w 5966147"/>
                <a:gd name="connsiteY2" fmla="*/ 581249 h 735046"/>
                <a:gd name="connsiteX3" fmla="*/ 2294672 w 5966147"/>
                <a:gd name="connsiteY3" fmla="*/ 250421 h 735046"/>
                <a:gd name="connsiteX4" fmla="*/ 2561494 w 5966147"/>
                <a:gd name="connsiteY4" fmla="*/ 69000 h 735046"/>
                <a:gd name="connsiteX5" fmla="*/ 2849662 w 5966147"/>
                <a:gd name="connsiteY5" fmla="*/ 15641 h 735046"/>
                <a:gd name="connsiteX6" fmla="*/ 2956391 w 5966147"/>
                <a:gd name="connsiteY6" fmla="*/ 15641 h 735046"/>
                <a:gd name="connsiteX7" fmla="*/ 3351288 w 5966147"/>
                <a:gd name="connsiteY7" fmla="*/ 197062 h 735046"/>
                <a:gd name="connsiteX8" fmla="*/ 3746185 w 5966147"/>
                <a:gd name="connsiteY8" fmla="*/ 431843 h 735046"/>
                <a:gd name="connsiteX9" fmla="*/ 4173101 w 5966147"/>
                <a:gd name="connsiteY9" fmla="*/ 634608 h 735046"/>
                <a:gd name="connsiteX10" fmla="*/ 4674727 w 5966147"/>
                <a:gd name="connsiteY10" fmla="*/ 730655 h 735046"/>
                <a:gd name="connsiteX11" fmla="*/ 5966147 w 5966147"/>
                <a:gd name="connsiteY11" fmla="*/ 719983 h 735046"/>
                <a:gd name="connsiteX0" fmla="*/ 0 w 5966147"/>
                <a:gd name="connsiteY0" fmla="*/ 710321 h 736056"/>
                <a:gd name="connsiteX1" fmla="*/ 896523 w 5966147"/>
                <a:gd name="connsiteY1" fmla="*/ 710321 h 736056"/>
                <a:gd name="connsiteX2" fmla="*/ 1686317 w 5966147"/>
                <a:gd name="connsiteY2" fmla="*/ 582259 h 736056"/>
                <a:gd name="connsiteX3" fmla="*/ 2294672 w 5966147"/>
                <a:gd name="connsiteY3" fmla="*/ 251431 h 736056"/>
                <a:gd name="connsiteX4" fmla="*/ 2572166 w 5966147"/>
                <a:gd name="connsiteY4" fmla="*/ 91354 h 736056"/>
                <a:gd name="connsiteX5" fmla="*/ 2849662 w 5966147"/>
                <a:gd name="connsiteY5" fmla="*/ 16651 h 736056"/>
                <a:gd name="connsiteX6" fmla="*/ 2956391 w 5966147"/>
                <a:gd name="connsiteY6" fmla="*/ 16651 h 736056"/>
                <a:gd name="connsiteX7" fmla="*/ 3351288 w 5966147"/>
                <a:gd name="connsiteY7" fmla="*/ 198072 h 736056"/>
                <a:gd name="connsiteX8" fmla="*/ 3746185 w 5966147"/>
                <a:gd name="connsiteY8" fmla="*/ 432853 h 736056"/>
                <a:gd name="connsiteX9" fmla="*/ 4173101 w 5966147"/>
                <a:gd name="connsiteY9" fmla="*/ 635618 h 736056"/>
                <a:gd name="connsiteX10" fmla="*/ 4674727 w 5966147"/>
                <a:gd name="connsiteY10" fmla="*/ 731665 h 736056"/>
                <a:gd name="connsiteX11" fmla="*/ 5966147 w 5966147"/>
                <a:gd name="connsiteY11" fmla="*/ 720993 h 736056"/>
                <a:gd name="connsiteX0" fmla="*/ 0 w 5966147"/>
                <a:gd name="connsiteY0" fmla="*/ 695987 h 721722"/>
                <a:gd name="connsiteX1" fmla="*/ 896523 w 5966147"/>
                <a:gd name="connsiteY1" fmla="*/ 695987 h 721722"/>
                <a:gd name="connsiteX2" fmla="*/ 1686317 w 5966147"/>
                <a:gd name="connsiteY2" fmla="*/ 567925 h 721722"/>
                <a:gd name="connsiteX3" fmla="*/ 2294672 w 5966147"/>
                <a:gd name="connsiteY3" fmla="*/ 237097 h 721722"/>
                <a:gd name="connsiteX4" fmla="*/ 2572166 w 5966147"/>
                <a:gd name="connsiteY4" fmla="*/ 77020 h 721722"/>
                <a:gd name="connsiteX5" fmla="*/ 2849662 w 5966147"/>
                <a:gd name="connsiteY5" fmla="*/ 2317 h 721722"/>
                <a:gd name="connsiteX6" fmla="*/ 3073793 w 5966147"/>
                <a:gd name="connsiteY6" fmla="*/ 34332 h 721722"/>
                <a:gd name="connsiteX7" fmla="*/ 3351288 w 5966147"/>
                <a:gd name="connsiteY7" fmla="*/ 183738 h 721722"/>
                <a:gd name="connsiteX8" fmla="*/ 3746185 w 5966147"/>
                <a:gd name="connsiteY8" fmla="*/ 418519 h 721722"/>
                <a:gd name="connsiteX9" fmla="*/ 4173101 w 5966147"/>
                <a:gd name="connsiteY9" fmla="*/ 621284 h 721722"/>
                <a:gd name="connsiteX10" fmla="*/ 4674727 w 5966147"/>
                <a:gd name="connsiteY10" fmla="*/ 717331 h 721722"/>
                <a:gd name="connsiteX11" fmla="*/ 5966147 w 5966147"/>
                <a:gd name="connsiteY11" fmla="*/ 706659 h 721722"/>
                <a:gd name="connsiteX0" fmla="*/ 0 w 6865931"/>
                <a:gd name="connsiteY0" fmla="*/ 695987 h 721722"/>
                <a:gd name="connsiteX1" fmla="*/ 1796307 w 6865931"/>
                <a:gd name="connsiteY1" fmla="*/ 695987 h 721722"/>
                <a:gd name="connsiteX2" fmla="*/ 2586101 w 6865931"/>
                <a:gd name="connsiteY2" fmla="*/ 567925 h 721722"/>
                <a:gd name="connsiteX3" fmla="*/ 3194456 w 6865931"/>
                <a:gd name="connsiteY3" fmla="*/ 237097 h 721722"/>
                <a:gd name="connsiteX4" fmla="*/ 3471950 w 6865931"/>
                <a:gd name="connsiteY4" fmla="*/ 77020 h 721722"/>
                <a:gd name="connsiteX5" fmla="*/ 3749446 w 6865931"/>
                <a:gd name="connsiteY5" fmla="*/ 2317 h 721722"/>
                <a:gd name="connsiteX6" fmla="*/ 3973577 w 6865931"/>
                <a:gd name="connsiteY6" fmla="*/ 34332 h 721722"/>
                <a:gd name="connsiteX7" fmla="*/ 4251072 w 6865931"/>
                <a:gd name="connsiteY7" fmla="*/ 183738 h 721722"/>
                <a:gd name="connsiteX8" fmla="*/ 4645969 w 6865931"/>
                <a:gd name="connsiteY8" fmla="*/ 418519 h 721722"/>
                <a:gd name="connsiteX9" fmla="*/ 5072885 w 6865931"/>
                <a:gd name="connsiteY9" fmla="*/ 621284 h 721722"/>
                <a:gd name="connsiteX10" fmla="*/ 5574511 w 6865931"/>
                <a:gd name="connsiteY10" fmla="*/ 717331 h 721722"/>
                <a:gd name="connsiteX11" fmla="*/ 6865931 w 6865931"/>
                <a:gd name="connsiteY11" fmla="*/ 706659 h 721722"/>
                <a:gd name="connsiteX0" fmla="*/ 0 w 6865931"/>
                <a:gd name="connsiteY0" fmla="*/ 695987 h 721722"/>
                <a:gd name="connsiteX1" fmla="*/ 1796307 w 6865931"/>
                <a:gd name="connsiteY1" fmla="*/ 695987 h 721722"/>
                <a:gd name="connsiteX2" fmla="*/ 2586101 w 6865931"/>
                <a:gd name="connsiteY2" fmla="*/ 567925 h 721722"/>
                <a:gd name="connsiteX3" fmla="*/ 3194456 w 6865931"/>
                <a:gd name="connsiteY3" fmla="*/ 237097 h 721722"/>
                <a:gd name="connsiteX4" fmla="*/ 3471950 w 6865931"/>
                <a:gd name="connsiteY4" fmla="*/ 77020 h 721722"/>
                <a:gd name="connsiteX5" fmla="*/ 3749446 w 6865931"/>
                <a:gd name="connsiteY5" fmla="*/ 2317 h 721722"/>
                <a:gd name="connsiteX6" fmla="*/ 3973577 w 6865931"/>
                <a:gd name="connsiteY6" fmla="*/ 34332 h 721722"/>
                <a:gd name="connsiteX7" fmla="*/ 4251072 w 6865931"/>
                <a:gd name="connsiteY7" fmla="*/ 183738 h 721722"/>
                <a:gd name="connsiteX8" fmla="*/ 4645969 w 6865931"/>
                <a:gd name="connsiteY8" fmla="*/ 418519 h 721722"/>
                <a:gd name="connsiteX9" fmla="*/ 5072885 w 6865931"/>
                <a:gd name="connsiteY9" fmla="*/ 621284 h 721722"/>
                <a:gd name="connsiteX10" fmla="*/ 5574511 w 6865931"/>
                <a:gd name="connsiteY10" fmla="*/ 717331 h 721722"/>
                <a:gd name="connsiteX11" fmla="*/ 6865931 w 6865931"/>
                <a:gd name="connsiteY11" fmla="*/ 706659 h 721722"/>
                <a:gd name="connsiteX0" fmla="*/ 0 w 6865931"/>
                <a:gd name="connsiteY0" fmla="*/ 695987 h 721722"/>
                <a:gd name="connsiteX1" fmla="*/ 1796307 w 6865931"/>
                <a:gd name="connsiteY1" fmla="*/ 695987 h 721722"/>
                <a:gd name="connsiteX2" fmla="*/ 2586101 w 6865931"/>
                <a:gd name="connsiteY2" fmla="*/ 567925 h 721722"/>
                <a:gd name="connsiteX3" fmla="*/ 3194456 w 6865931"/>
                <a:gd name="connsiteY3" fmla="*/ 237097 h 721722"/>
                <a:gd name="connsiteX4" fmla="*/ 3471950 w 6865931"/>
                <a:gd name="connsiteY4" fmla="*/ 77020 h 721722"/>
                <a:gd name="connsiteX5" fmla="*/ 3749446 w 6865931"/>
                <a:gd name="connsiteY5" fmla="*/ 2317 h 721722"/>
                <a:gd name="connsiteX6" fmla="*/ 3973577 w 6865931"/>
                <a:gd name="connsiteY6" fmla="*/ 34332 h 721722"/>
                <a:gd name="connsiteX7" fmla="*/ 4251072 w 6865931"/>
                <a:gd name="connsiteY7" fmla="*/ 183738 h 721722"/>
                <a:gd name="connsiteX8" fmla="*/ 4645969 w 6865931"/>
                <a:gd name="connsiteY8" fmla="*/ 418519 h 721722"/>
                <a:gd name="connsiteX9" fmla="*/ 5072885 w 6865931"/>
                <a:gd name="connsiteY9" fmla="*/ 621284 h 721722"/>
                <a:gd name="connsiteX10" fmla="*/ 5574511 w 6865931"/>
                <a:gd name="connsiteY10" fmla="*/ 717331 h 721722"/>
                <a:gd name="connsiteX11" fmla="*/ 6865931 w 6865931"/>
                <a:gd name="connsiteY11" fmla="*/ 706659 h 721722"/>
                <a:gd name="connsiteX0" fmla="*/ 0 w 6865931"/>
                <a:gd name="connsiteY0" fmla="*/ 695987 h 706659"/>
                <a:gd name="connsiteX1" fmla="*/ 1796307 w 6865931"/>
                <a:gd name="connsiteY1" fmla="*/ 695987 h 706659"/>
                <a:gd name="connsiteX2" fmla="*/ 2586101 w 6865931"/>
                <a:gd name="connsiteY2" fmla="*/ 567925 h 706659"/>
                <a:gd name="connsiteX3" fmla="*/ 3194456 w 6865931"/>
                <a:gd name="connsiteY3" fmla="*/ 237097 h 706659"/>
                <a:gd name="connsiteX4" fmla="*/ 3471950 w 6865931"/>
                <a:gd name="connsiteY4" fmla="*/ 77020 h 706659"/>
                <a:gd name="connsiteX5" fmla="*/ 3749446 w 6865931"/>
                <a:gd name="connsiteY5" fmla="*/ 2317 h 706659"/>
                <a:gd name="connsiteX6" fmla="*/ 3973577 w 6865931"/>
                <a:gd name="connsiteY6" fmla="*/ 34332 h 706659"/>
                <a:gd name="connsiteX7" fmla="*/ 4251072 w 6865931"/>
                <a:gd name="connsiteY7" fmla="*/ 183738 h 706659"/>
                <a:gd name="connsiteX8" fmla="*/ 4645969 w 6865931"/>
                <a:gd name="connsiteY8" fmla="*/ 418519 h 706659"/>
                <a:gd name="connsiteX9" fmla="*/ 5072885 w 6865931"/>
                <a:gd name="connsiteY9" fmla="*/ 621284 h 706659"/>
                <a:gd name="connsiteX10" fmla="*/ 5415726 w 6865931"/>
                <a:gd name="connsiteY10" fmla="*/ 690268 h 706659"/>
                <a:gd name="connsiteX11" fmla="*/ 6865931 w 6865931"/>
                <a:gd name="connsiteY11" fmla="*/ 706659 h 706659"/>
                <a:gd name="connsiteX0" fmla="*/ 0 w 7130571"/>
                <a:gd name="connsiteY0" fmla="*/ 695987 h 695992"/>
                <a:gd name="connsiteX1" fmla="*/ 1796307 w 7130571"/>
                <a:gd name="connsiteY1" fmla="*/ 695987 h 695992"/>
                <a:gd name="connsiteX2" fmla="*/ 2586101 w 7130571"/>
                <a:gd name="connsiteY2" fmla="*/ 567925 h 695992"/>
                <a:gd name="connsiteX3" fmla="*/ 3194456 w 7130571"/>
                <a:gd name="connsiteY3" fmla="*/ 237097 h 695992"/>
                <a:gd name="connsiteX4" fmla="*/ 3471950 w 7130571"/>
                <a:gd name="connsiteY4" fmla="*/ 77020 h 695992"/>
                <a:gd name="connsiteX5" fmla="*/ 3749446 w 7130571"/>
                <a:gd name="connsiteY5" fmla="*/ 2317 h 695992"/>
                <a:gd name="connsiteX6" fmla="*/ 3973577 w 7130571"/>
                <a:gd name="connsiteY6" fmla="*/ 34332 h 695992"/>
                <a:gd name="connsiteX7" fmla="*/ 4251072 w 7130571"/>
                <a:gd name="connsiteY7" fmla="*/ 183738 h 695992"/>
                <a:gd name="connsiteX8" fmla="*/ 4645969 w 7130571"/>
                <a:gd name="connsiteY8" fmla="*/ 418519 h 695992"/>
                <a:gd name="connsiteX9" fmla="*/ 5072885 w 7130571"/>
                <a:gd name="connsiteY9" fmla="*/ 621284 h 695992"/>
                <a:gd name="connsiteX10" fmla="*/ 5415726 w 7130571"/>
                <a:gd name="connsiteY10" fmla="*/ 690268 h 695992"/>
                <a:gd name="connsiteX11" fmla="*/ 7130571 w 7130571"/>
                <a:gd name="connsiteY11" fmla="*/ 689745 h 695992"/>
                <a:gd name="connsiteX0" fmla="*/ 0 w 7130571"/>
                <a:gd name="connsiteY0" fmla="*/ 695987 h 695992"/>
                <a:gd name="connsiteX1" fmla="*/ 1796307 w 7130571"/>
                <a:gd name="connsiteY1" fmla="*/ 695987 h 695992"/>
                <a:gd name="connsiteX2" fmla="*/ 2586101 w 7130571"/>
                <a:gd name="connsiteY2" fmla="*/ 567925 h 695992"/>
                <a:gd name="connsiteX3" fmla="*/ 3194456 w 7130571"/>
                <a:gd name="connsiteY3" fmla="*/ 237097 h 695992"/>
                <a:gd name="connsiteX4" fmla="*/ 3471950 w 7130571"/>
                <a:gd name="connsiteY4" fmla="*/ 77020 h 695992"/>
                <a:gd name="connsiteX5" fmla="*/ 3749446 w 7130571"/>
                <a:gd name="connsiteY5" fmla="*/ 2317 h 695992"/>
                <a:gd name="connsiteX6" fmla="*/ 3973577 w 7130571"/>
                <a:gd name="connsiteY6" fmla="*/ 34332 h 695992"/>
                <a:gd name="connsiteX7" fmla="*/ 4251072 w 7130571"/>
                <a:gd name="connsiteY7" fmla="*/ 183738 h 695992"/>
                <a:gd name="connsiteX8" fmla="*/ 4645969 w 7130571"/>
                <a:gd name="connsiteY8" fmla="*/ 418519 h 695992"/>
                <a:gd name="connsiteX9" fmla="*/ 5072885 w 7130571"/>
                <a:gd name="connsiteY9" fmla="*/ 621284 h 695992"/>
                <a:gd name="connsiteX10" fmla="*/ 5415726 w 7130571"/>
                <a:gd name="connsiteY10" fmla="*/ 690268 h 695992"/>
                <a:gd name="connsiteX11" fmla="*/ 7130571 w 7130571"/>
                <a:gd name="connsiteY11" fmla="*/ 689745 h 695992"/>
                <a:gd name="connsiteX0" fmla="*/ 0 w 7130571"/>
                <a:gd name="connsiteY0" fmla="*/ 695987 h 699252"/>
                <a:gd name="connsiteX1" fmla="*/ 1796307 w 7130571"/>
                <a:gd name="connsiteY1" fmla="*/ 695987 h 699252"/>
                <a:gd name="connsiteX2" fmla="*/ 2586101 w 7130571"/>
                <a:gd name="connsiteY2" fmla="*/ 567925 h 699252"/>
                <a:gd name="connsiteX3" fmla="*/ 3194456 w 7130571"/>
                <a:gd name="connsiteY3" fmla="*/ 237097 h 699252"/>
                <a:gd name="connsiteX4" fmla="*/ 3471950 w 7130571"/>
                <a:gd name="connsiteY4" fmla="*/ 77020 h 699252"/>
                <a:gd name="connsiteX5" fmla="*/ 3749446 w 7130571"/>
                <a:gd name="connsiteY5" fmla="*/ 2317 h 699252"/>
                <a:gd name="connsiteX6" fmla="*/ 3973577 w 7130571"/>
                <a:gd name="connsiteY6" fmla="*/ 34332 h 699252"/>
                <a:gd name="connsiteX7" fmla="*/ 4251072 w 7130571"/>
                <a:gd name="connsiteY7" fmla="*/ 183738 h 699252"/>
                <a:gd name="connsiteX8" fmla="*/ 4645969 w 7130571"/>
                <a:gd name="connsiteY8" fmla="*/ 418519 h 699252"/>
                <a:gd name="connsiteX9" fmla="*/ 4914103 w 7130571"/>
                <a:gd name="connsiteY9" fmla="*/ 567158 h 699252"/>
                <a:gd name="connsiteX10" fmla="*/ 5415726 w 7130571"/>
                <a:gd name="connsiteY10" fmla="*/ 690268 h 699252"/>
                <a:gd name="connsiteX11" fmla="*/ 7130571 w 7130571"/>
                <a:gd name="connsiteY11" fmla="*/ 689745 h 699252"/>
                <a:gd name="connsiteX0" fmla="*/ 0 w 7130571"/>
                <a:gd name="connsiteY0" fmla="*/ 695987 h 701116"/>
                <a:gd name="connsiteX1" fmla="*/ 1796307 w 7130571"/>
                <a:gd name="connsiteY1" fmla="*/ 695987 h 701116"/>
                <a:gd name="connsiteX2" fmla="*/ 2586101 w 7130571"/>
                <a:gd name="connsiteY2" fmla="*/ 567925 h 701116"/>
                <a:gd name="connsiteX3" fmla="*/ 3194456 w 7130571"/>
                <a:gd name="connsiteY3" fmla="*/ 237097 h 701116"/>
                <a:gd name="connsiteX4" fmla="*/ 3471950 w 7130571"/>
                <a:gd name="connsiteY4" fmla="*/ 77020 h 701116"/>
                <a:gd name="connsiteX5" fmla="*/ 3749446 w 7130571"/>
                <a:gd name="connsiteY5" fmla="*/ 2317 h 701116"/>
                <a:gd name="connsiteX6" fmla="*/ 3973577 w 7130571"/>
                <a:gd name="connsiteY6" fmla="*/ 34332 h 701116"/>
                <a:gd name="connsiteX7" fmla="*/ 4251072 w 7130571"/>
                <a:gd name="connsiteY7" fmla="*/ 183738 h 701116"/>
                <a:gd name="connsiteX8" fmla="*/ 4645969 w 7130571"/>
                <a:gd name="connsiteY8" fmla="*/ 418519 h 701116"/>
                <a:gd name="connsiteX9" fmla="*/ 4914103 w 7130571"/>
                <a:gd name="connsiteY9" fmla="*/ 567158 h 701116"/>
                <a:gd name="connsiteX10" fmla="*/ 5415726 w 7130571"/>
                <a:gd name="connsiteY10" fmla="*/ 690268 h 701116"/>
                <a:gd name="connsiteX11" fmla="*/ 7130571 w 7130571"/>
                <a:gd name="connsiteY11" fmla="*/ 694819 h 701116"/>
                <a:gd name="connsiteX0" fmla="*/ 0 w 7130571"/>
                <a:gd name="connsiteY0" fmla="*/ 695987 h 700658"/>
                <a:gd name="connsiteX1" fmla="*/ 1796307 w 7130571"/>
                <a:gd name="connsiteY1" fmla="*/ 695987 h 700658"/>
                <a:gd name="connsiteX2" fmla="*/ 2586101 w 7130571"/>
                <a:gd name="connsiteY2" fmla="*/ 567925 h 700658"/>
                <a:gd name="connsiteX3" fmla="*/ 3194456 w 7130571"/>
                <a:gd name="connsiteY3" fmla="*/ 237097 h 700658"/>
                <a:gd name="connsiteX4" fmla="*/ 3471950 w 7130571"/>
                <a:gd name="connsiteY4" fmla="*/ 77020 h 700658"/>
                <a:gd name="connsiteX5" fmla="*/ 3749446 w 7130571"/>
                <a:gd name="connsiteY5" fmla="*/ 2317 h 700658"/>
                <a:gd name="connsiteX6" fmla="*/ 3973577 w 7130571"/>
                <a:gd name="connsiteY6" fmla="*/ 34332 h 700658"/>
                <a:gd name="connsiteX7" fmla="*/ 4251072 w 7130571"/>
                <a:gd name="connsiteY7" fmla="*/ 183738 h 700658"/>
                <a:gd name="connsiteX8" fmla="*/ 4645969 w 7130571"/>
                <a:gd name="connsiteY8" fmla="*/ 418519 h 700658"/>
                <a:gd name="connsiteX9" fmla="*/ 4914103 w 7130571"/>
                <a:gd name="connsiteY9" fmla="*/ 567158 h 700658"/>
                <a:gd name="connsiteX10" fmla="*/ 5415726 w 7130571"/>
                <a:gd name="connsiteY10" fmla="*/ 690268 h 700658"/>
                <a:gd name="connsiteX11" fmla="*/ 7130571 w 7130571"/>
                <a:gd name="connsiteY11" fmla="*/ 694819 h 700658"/>
                <a:gd name="connsiteX0" fmla="*/ 0 w 7130571"/>
                <a:gd name="connsiteY0" fmla="*/ 695987 h 695992"/>
                <a:gd name="connsiteX1" fmla="*/ 1796307 w 7130571"/>
                <a:gd name="connsiteY1" fmla="*/ 695987 h 695992"/>
                <a:gd name="connsiteX2" fmla="*/ 2586101 w 7130571"/>
                <a:gd name="connsiteY2" fmla="*/ 567925 h 695992"/>
                <a:gd name="connsiteX3" fmla="*/ 3194456 w 7130571"/>
                <a:gd name="connsiteY3" fmla="*/ 237097 h 695992"/>
                <a:gd name="connsiteX4" fmla="*/ 3471950 w 7130571"/>
                <a:gd name="connsiteY4" fmla="*/ 77020 h 695992"/>
                <a:gd name="connsiteX5" fmla="*/ 3749446 w 7130571"/>
                <a:gd name="connsiteY5" fmla="*/ 2317 h 695992"/>
                <a:gd name="connsiteX6" fmla="*/ 3973577 w 7130571"/>
                <a:gd name="connsiteY6" fmla="*/ 34332 h 695992"/>
                <a:gd name="connsiteX7" fmla="*/ 4251072 w 7130571"/>
                <a:gd name="connsiteY7" fmla="*/ 183738 h 695992"/>
                <a:gd name="connsiteX8" fmla="*/ 4645969 w 7130571"/>
                <a:gd name="connsiteY8" fmla="*/ 418519 h 695992"/>
                <a:gd name="connsiteX9" fmla="*/ 4914103 w 7130571"/>
                <a:gd name="connsiteY9" fmla="*/ 567158 h 695992"/>
                <a:gd name="connsiteX10" fmla="*/ 5415726 w 7130571"/>
                <a:gd name="connsiteY10" fmla="*/ 690268 h 695992"/>
                <a:gd name="connsiteX11" fmla="*/ 7130571 w 7130571"/>
                <a:gd name="connsiteY11" fmla="*/ 694819 h 695992"/>
                <a:gd name="connsiteX0" fmla="*/ 0 w 7130571"/>
                <a:gd name="connsiteY0" fmla="*/ 695987 h 695992"/>
                <a:gd name="connsiteX1" fmla="*/ 1796307 w 7130571"/>
                <a:gd name="connsiteY1" fmla="*/ 695987 h 695992"/>
                <a:gd name="connsiteX2" fmla="*/ 2586101 w 7130571"/>
                <a:gd name="connsiteY2" fmla="*/ 567925 h 695992"/>
                <a:gd name="connsiteX3" fmla="*/ 3194456 w 7130571"/>
                <a:gd name="connsiteY3" fmla="*/ 237097 h 695992"/>
                <a:gd name="connsiteX4" fmla="*/ 3471950 w 7130571"/>
                <a:gd name="connsiteY4" fmla="*/ 77020 h 695992"/>
                <a:gd name="connsiteX5" fmla="*/ 3749446 w 7130571"/>
                <a:gd name="connsiteY5" fmla="*/ 2317 h 695992"/>
                <a:gd name="connsiteX6" fmla="*/ 3973577 w 7130571"/>
                <a:gd name="connsiteY6" fmla="*/ 34332 h 695992"/>
                <a:gd name="connsiteX7" fmla="*/ 4251072 w 7130571"/>
                <a:gd name="connsiteY7" fmla="*/ 183738 h 695992"/>
                <a:gd name="connsiteX8" fmla="*/ 4645969 w 7130571"/>
                <a:gd name="connsiteY8" fmla="*/ 418519 h 695992"/>
                <a:gd name="connsiteX9" fmla="*/ 4914103 w 7130571"/>
                <a:gd name="connsiteY9" fmla="*/ 567158 h 695992"/>
                <a:gd name="connsiteX10" fmla="*/ 5415726 w 7130571"/>
                <a:gd name="connsiteY10" fmla="*/ 690268 h 695992"/>
                <a:gd name="connsiteX11" fmla="*/ 7130571 w 7130571"/>
                <a:gd name="connsiteY11" fmla="*/ 694819 h 695992"/>
                <a:gd name="connsiteX0" fmla="*/ 0 w 7130571"/>
                <a:gd name="connsiteY0" fmla="*/ 695987 h 695992"/>
                <a:gd name="connsiteX1" fmla="*/ 1796307 w 7130571"/>
                <a:gd name="connsiteY1" fmla="*/ 695987 h 695992"/>
                <a:gd name="connsiteX2" fmla="*/ 2586101 w 7130571"/>
                <a:gd name="connsiteY2" fmla="*/ 567925 h 695992"/>
                <a:gd name="connsiteX3" fmla="*/ 3194456 w 7130571"/>
                <a:gd name="connsiteY3" fmla="*/ 237097 h 695992"/>
                <a:gd name="connsiteX4" fmla="*/ 3471950 w 7130571"/>
                <a:gd name="connsiteY4" fmla="*/ 77020 h 695992"/>
                <a:gd name="connsiteX5" fmla="*/ 3749446 w 7130571"/>
                <a:gd name="connsiteY5" fmla="*/ 2317 h 695992"/>
                <a:gd name="connsiteX6" fmla="*/ 3973577 w 7130571"/>
                <a:gd name="connsiteY6" fmla="*/ 34332 h 695992"/>
                <a:gd name="connsiteX7" fmla="*/ 4251072 w 7130571"/>
                <a:gd name="connsiteY7" fmla="*/ 183738 h 695992"/>
                <a:gd name="connsiteX8" fmla="*/ 4645969 w 7130571"/>
                <a:gd name="connsiteY8" fmla="*/ 418519 h 695992"/>
                <a:gd name="connsiteX9" fmla="*/ 4914103 w 7130571"/>
                <a:gd name="connsiteY9" fmla="*/ 567158 h 695992"/>
                <a:gd name="connsiteX10" fmla="*/ 5415726 w 7130571"/>
                <a:gd name="connsiteY10" fmla="*/ 690268 h 695992"/>
                <a:gd name="connsiteX11" fmla="*/ 7130571 w 7130571"/>
                <a:gd name="connsiteY11" fmla="*/ 694819 h 695992"/>
                <a:gd name="connsiteX0" fmla="*/ 0 w 7130571"/>
                <a:gd name="connsiteY0" fmla="*/ 695987 h 695992"/>
                <a:gd name="connsiteX1" fmla="*/ 1796307 w 7130571"/>
                <a:gd name="connsiteY1" fmla="*/ 695987 h 695992"/>
                <a:gd name="connsiteX2" fmla="*/ 2586101 w 7130571"/>
                <a:gd name="connsiteY2" fmla="*/ 567925 h 695992"/>
                <a:gd name="connsiteX3" fmla="*/ 3194456 w 7130571"/>
                <a:gd name="connsiteY3" fmla="*/ 237097 h 695992"/>
                <a:gd name="connsiteX4" fmla="*/ 3471950 w 7130571"/>
                <a:gd name="connsiteY4" fmla="*/ 77020 h 695992"/>
                <a:gd name="connsiteX5" fmla="*/ 3749446 w 7130571"/>
                <a:gd name="connsiteY5" fmla="*/ 2317 h 695992"/>
                <a:gd name="connsiteX6" fmla="*/ 3973577 w 7130571"/>
                <a:gd name="connsiteY6" fmla="*/ 34332 h 695992"/>
                <a:gd name="connsiteX7" fmla="*/ 4251072 w 7130571"/>
                <a:gd name="connsiteY7" fmla="*/ 183738 h 695992"/>
                <a:gd name="connsiteX8" fmla="*/ 4645969 w 7130571"/>
                <a:gd name="connsiteY8" fmla="*/ 418519 h 695992"/>
                <a:gd name="connsiteX9" fmla="*/ 4914103 w 7130571"/>
                <a:gd name="connsiteY9" fmla="*/ 567158 h 695992"/>
                <a:gd name="connsiteX10" fmla="*/ 5415726 w 7130571"/>
                <a:gd name="connsiteY10" fmla="*/ 683502 h 695992"/>
                <a:gd name="connsiteX11" fmla="*/ 7130571 w 7130571"/>
                <a:gd name="connsiteY11" fmla="*/ 694819 h 695992"/>
                <a:gd name="connsiteX0" fmla="*/ 0 w 7130571"/>
                <a:gd name="connsiteY0" fmla="*/ 695987 h 695992"/>
                <a:gd name="connsiteX1" fmla="*/ 1796307 w 7130571"/>
                <a:gd name="connsiteY1" fmla="*/ 695987 h 695992"/>
                <a:gd name="connsiteX2" fmla="*/ 2586101 w 7130571"/>
                <a:gd name="connsiteY2" fmla="*/ 567925 h 695992"/>
                <a:gd name="connsiteX3" fmla="*/ 3194456 w 7130571"/>
                <a:gd name="connsiteY3" fmla="*/ 237097 h 695992"/>
                <a:gd name="connsiteX4" fmla="*/ 3471950 w 7130571"/>
                <a:gd name="connsiteY4" fmla="*/ 77020 h 695992"/>
                <a:gd name="connsiteX5" fmla="*/ 3749446 w 7130571"/>
                <a:gd name="connsiteY5" fmla="*/ 2317 h 695992"/>
                <a:gd name="connsiteX6" fmla="*/ 3973577 w 7130571"/>
                <a:gd name="connsiteY6" fmla="*/ 34332 h 695992"/>
                <a:gd name="connsiteX7" fmla="*/ 4251072 w 7130571"/>
                <a:gd name="connsiteY7" fmla="*/ 183738 h 695992"/>
                <a:gd name="connsiteX8" fmla="*/ 4645969 w 7130571"/>
                <a:gd name="connsiteY8" fmla="*/ 418519 h 695992"/>
                <a:gd name="connsiteX9" fmla="*/ 4914103 w 7130571"/>
                <a:gd name="connsiteY9" fmla="*/ 567158 h 695992"/>
                <a:gd name="connsiteX10" fmla="*/ 5415726 w 7130571"/>
                <a:gd name="connsiteY10" fmla="*/ 683502 h 695992"/>
                <a:gd name="connsiteX11" fmla="*/ 7130571 w 7130571"/>
                <a:gd name="connsiteY11" fmla="*/ 694819 h 695992"/>
                <a:gd name="connsiteX0" fmla="*/ 0 w 7130571"/>
                <a:gd name="connsiteY0" fmla="*/ 695987 h 700342"/>
                <a:gd name="connsiteX1" fmla="*/ 1796307 w 7130571"/>
                <a:gd name="connsiteY1" fmla="*/ 695987 h 700342"/>
                <a:gd name="connsiteX2" fmla="*/ 2586101 w 7130571"/>
                <a:gd name="connsiteY2" fmla="*/ 567925 h 700342"/>
                <a:gd name="connsiteX3" fmla="*/ 3194456 w 7130571"/>
                <a:gd name="connsiteY3" fmla="*/ 237097 h 700342"/>
                <a:gd name="connsiteX4" fmla="*/ 3471950 w 7130571"/>
                <a:gd name="connsiteY4" fmla="*/ 77020 h 700342"/>
                <a:gd name="connsiteX5" fmla="*/ 3749446 w 7130571"/>
                <a:gd name="connsiteY5" fmla="*/ 2317 h 700342"/>
                <a:gd name="connsiteX6" fmla="*/ 3973577 w 7130571"/>
                <a:gd name="connsiteY6" fmla="*/ 34332 h 700342"/>
                <a:gd name="connsiteX7" fmla="*/ 4251072 w 7130571"/>
                <a:gd name="connsiteY7" fmla="*/ 183738 h 700342"/>
                <a:gd name="connsiteX8" fmla="*/ 4645969 w 7130571"/>
                <a:gd name="connsiteY8" fmla="*/ 418519 h 700342"/>
                <a:gd name="connsiteX9" fmla="*/ 4914103 w 7130571"/>
                <a:gd name="connsiteY9" fmla="*/ 567158 h 700342"/>
                <a:gd name="connsiteX10" fmla="*/ 5997940 w 7130571"/>
                <a:gd name="connsiteY10" fmla="*/ 693651 h 700342"/>
                <a:gd name="connsiteX11" fmla="*/ 7130571 w 7130571"/>
                <a:gd name="connsiteY11" fmla="*/ 694819 h 700342"/>
                <a:gd name="connsiteX0" fmla="*/ 0 w 7130571"/>
                <a:gd name="connsiteY0" fmla="*/ 695987 h 695992"/>
                <a:gd name="connsiteX1" fmla="*/ 1796307 w 7130571"/>
                <a:gd name="connsiteY1" fmla="*/ 695987 h 695992"/>
                <a:gd name="connsiteX2" fmla="*/ 2586101 w 7130571"/>
                <a:gd name="connsiteY2" fmla="*/ 567925 h 695992"/>
                <a:gd name="connsiteX3" fmla="*/ 3194456 w 7130571"/>
                <a:gd name="connsiteY3" fmla="*/ 237097 h 695992"/>
                <a:gd name="connsiteX4" fmla="*/ 3471950 w 7130571"/>
                <a:gd name="connsiteY4" fmla="*/ 77020 h 695992"/>
                <a:gd name="connsiteX5" fmla="*/ 3749446 w 7130571"/>
                <a:gd name="connsiteY5" fmla="*/ 2317 h 695992"/>
                <a:gd name="connsiteX6" fmla="*/ 3973577 w 7130571"/>
                <a:gd name="connsiteY6" fmla="*/ 34332 h 695992"/>
                <a:gd name="connsiteX7" fmla="*/ 4251072 w 7130571"/>
                <a:gd name="connsiteY7" fmla="*/ 183738 h 695992"/>
                <a:gd name="connsiteX8" fmla="*/ 4645969 w 7130571"/>
                <a:gd name="connsiteY8" fmla="*/ 418519 h 695992"/>
                <a:gd name="connsiteX9" fmla="*/ 4914103 w 7130571"/>
                <a:gd name="connsiteY9" fmla="*/ 567158 h 695992"/>
                <a:gd name="connsiteX10" fmla="*/ 5997940 w 7130571"/>
                <a:gd name="connsiteY10" fmla="*/ 693651 h 695992"/>
                <a:gd name="connsiteX11" fmla="*/ 7130571 w 7130571"/>
                <a:gd name="connsiteY11" fmla="*/ 694819 h 695992"/>
                <a:gd name="connsiteX0" fmla="*/ 0 w 42019265"/>
                <a:gd name="connsiteY0" fmla="*/ 695987 h 695992"/>
                <a:gd name="connsiteX1" fmla="*/ 1796307 w 42019265"/>
                <a:gd name="connsiteY1" fmla="*/ 695987 h 695992"/>
                <a:gd name="connsiteX2" fmla="*/ 2586101 w 42019265"/>
                <a:gd name="connsiteY2" fmla="*/ 567925 h 695992"/>
                <a:gd name="connsiteX3" fmla="*/ 3194456 w 42019265"/>
                <a:gd name="connsiteY3" fmla="*/ 237097 h 695992"/>
                <a:gd name="connsiteX4" fmla="*/ 3471950 w 42019265"/>
                <a:gd name="connsiteY4" fmla="*/ 77020 h 695992"/>
                <a:gd name="connsiteX5" fmla="*/ 3749446 w 42019265"/>
                <a:gd name="connsiteY5" fmla="*/ 2317 h 695992"/>
                <a:gd name="connsiteX6" fmla="*/ 3973577 w 42019265"/>
                <a:gd name="connsiteY6" fmla="*/ 34332 h 695992"/>
                <a:gd name="connsiteX7" fmla="*/ 4251072 w 42019265"/>
                <a:gd name="connsiteY7" fmla="*/ 183738 h 695992"/>
                <a:gd name="connsiteX8" fmla="*/ 4645969 w 42019265"/>
                <a:gd name="connsiteY8" fmla="*/ 418519 h 695992"/>
                <a:gd name="connsiteX9" fmla="*/ 4914103 w 42019265"/>
                <a:gd name="connsiteY9" fmla="*/ 567158 h 695992"/>
                <a:gd name="connsiteX10" fmla="*/ 5997940 w 42019265"/>
                <a:gd name="connsiteY10" fmla="*/ 693651 h 695992"/>
                <a:gd name="connsiteX11" fmla="*/ 42019265 w 42019265"/>
                <a:gd name="connsiteY11" fmla="*/ 694819 h 695992"/>
                <a:gd name="connsiteX0" fmla="*/ 0 w 42019265"/>
                <a:gd name="connsiteY0" fmla="*/ 695987 h 695992"/>
                <a:gd name="connsiteX1" fmla="*/ 1796307 w 42019265"/>
                <a:gd name="connsiteY1" fmla="*/ 695987 h 695992"/>
                <a:gd name="connsiteX2" fmla="*/ 2586101 w 42019265"/>
                <a:gd name="connsiteY2" fmla="*/ 567925 h 695992"/>
                <a:gd name="connsiteX3" fmla="*/ 3194456 w 42019265"/>
                <a:gd name="connsiteY3" fmla="*/ 237097 h 695992"/>
                <a:gd name="connsiteX4" fmla="*/ 3471950 w 42019265"/>
                <a:gd name="connsiteY4" fmla="*/ 77020 h 695992"/>
                <a:gd name="connsiteX5" fmla="*/ 3749446 w 42019265"/>
                <a:gd name="connsiteY5" fmla="*/ 2317 h 695992"/>
                <a:gd name="connsiteX6" fmla="*/ 3973577 w 42019265"/>
                <a:gd name="connsiteY6" fmla="*/ 34332 h 695992"/>
                <a:gd name="connsiteX7" fmla="*/ 4251072 w 42019265"/>
                <a:gd name="connsiteY7" fmla="*/ 183738 h 695992"/>
                <a:gd name="connsiteX8" fmla="*/ 4645969 w 42019265"/>
                <a:gd name="connsiteY8" fmla="*/ 418519 h 695992"/>
                <a:gd name="connsiteX9" fmla="*/ 4914103 w 42019265"/>
                <a:gd name="connsiteY9" fmla="*/ 567158 h 695992"/>
                <a:gd name="connsiteX10" fmla="*/ 9563210 w 42019265"/>
                <a:gd name="connsiteY10" fmla="*/ 693651 h 695992"/>
                <a:gd name="connsiteX11" fmla="*/ 42019265 w 42019265"/>
                <a:gd name="connsiteY11" fmla="*/ 694819 h 695992"/>
                <a:gd name="connsiteX0" fmla="*/ 0 w 42019265"/>
                <a:gd name="connsiteY0" fmla="*/ 695987 h 695992"/>
                <a:gd name="connsiteX1" fmla="*/ 1796307 w 42019265"/>
                <a:gd name="connsiteY1" fmla="*/ 695987 h 695992"/>
                <a:gd name="connsiteX2" fmla="*/ 2586101 w 42019265"/>
                <a:gd name="connsiteY2" fmla="*/ 567925 h 695992"/>
                <a:gd name="connsiteX3" fmla="*/ 3194456 w 42019265"/>
                <a:gd name="connsiteY3" fmla="*/ 237097 h 695992"/>
                <a:gd name="connsiteX4" fmla="*/ 3471950 w 42019265"/>
                <a:gd name="connsiteY4" fmla="*/ 77020 h 695992"/>
                <a:gd name="connsiteX5" fmla="*/ 3749446 w 42019265"/>
                <a:gd name="connsiteY5" fmla="*/ 2317 h 695992"/>
                <a:gd name="connsiteX6" fmla="*/ 3973577 w 42019265"/>
                <a:gd name="connsiteY6" fmla="*/ 34332 h 695992"/>
                <a:gd name="connsiteX7" fmla="*/ 4251072 w 42019265"/>
                <a:gd name="connsiteY7" fmla="*/ 183738 h 695992"/>
                <a:gd name="connsiteX8" fmla="*/ 4645969 w 42019265"/>
                <a:gd name="connsiteY8" fmla="*/ 418519 h 695992"/>
                <a:gd name="connsiteX9" fmla="*/ 4914103 w 42019265"/>
                <a:gd name="connsiteY9" fmla="*/ 567158 h 695992"/>
                <a:gd name="connsiteX10" fmla="*/ 9563210 w 42019265"/>
                <a:gd name="connsiteY10" fmla="*/ 693651 h 695992"/>
                <a:gd name="connsiteX11" fmla="*/ 42019265 w 42019265"/>
                <a:gd name="connsiteY11" fmla="*/ 694819 h 695992"/>
                <a:gd name="connsiteX0" fmla="*/ 0 w 69777412"/>
                <a:gd name="connsiteY0" fmla="*/ 699370 h 699370"/>
                <a:gd name="connsiteX1" fmla="*/ 29554454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777412"/>
                <a:gd name="connsiteY0" fmla="*/ 699370 h 699370"/>
                <a:gd name="connsiteX1" fmla="*/ 26243856 w 69777412"/>
                <a:gd name="connsiteY1" fmla="*/ 695987 h 699370"/>
                <a:gd name="connsiteX2" fmla="*/ 30344248 w 69777412"/>
                <a:gd name="connsiteY2" fmla="*/ 567925 h 699370"/>
                <a:gd name="connsiteX3" fmla="*/ 30952603 w 69777412"/>
                <a:gd name="connsiteY3" fmla="*/ 237097 h 699370"/>
                <a:gd name="connsiteX4" fmla="*/ 31230097 w 69777412"/>
                <a:gd name="connsiteY4" fmla="*/ 77020 h 699370"/>
                <a:gd name="connsiteX5" fmla="*/ 31507593 w 69777412"/>
                <a:gd name="connsiteY5" fmla="*/ 2317 h 699370"/>
                <a:gd name="connsiteX6" fmla="*/ 31731724 w 69777412"/>
                <a:gd name="connsiteY6" fmla="*/ 34332 h 699370"/>
                <a:gd name="connsiteX7" fmla="*/ 32009219 w 69777412"/>
                <a:gd name="connsiteY7" fmla="*/ 183738 h 699370"/>
                <a:gd name="connsiteX8" fmla="*/ 32404116 w 69777412"/>
                <a:gd name="connsiteY8" fmla="*/ 418519 h 699370"/>
                <a:gd name="connsiteX9" fmla="*/ 32672250 w 69777412"/>
                <a:gd name="connsiteY9" fmla="*/ 567158 h 699370"/>
                <a:gd name="connsiteX10" fmla="*/ 37321357 w 69777412"/>
                <a:gd name="connsiteY10" fmla="*/ 693651 h 699370"/>
                <a:gd name="connsiteX11" fmla="*/ 69777412 w 69777412"/>
                <a:gd name="connsiteY11" fmla="*/ 694819 h 699370"/>
                <a:gd name="connsiteX0" fmla="*/ 0 w 69904744"/>
                <a:gd name="connsiteY0" fmla="*/ 699370 h 701585"/>
                <a:gd name="connsiteX1" fmla="*/ 26243856 w 69904744"/>
                <a:gd name="connsiteY1" fmla="*/ 695987 h 701585"/>
                <a:gd name="connsiteX2" fmla="*/ 30344248 w 69904744"/>
                <a:gd name="connsiteY2" fmla="*/ 567925 h 701585"/>
                <a:gd name="connsiteX3" fmla="*/ 30952603 w 69904744"/>
                <a:gd name="connsiteY3" fmla="*/ 237097 h 701585"/>
                <a:gd name="connsiteX4" fmla="*/ 31230097 w 69904744"/>
                <a:gd name="connsiteY4" fmla="*/ 77020 h 701585"/>
                <a:gd name="connsiteX5" fmla="*/ 31507593 w 69904744"/>
                <a:gd name="connsiteY5" fmla="*/ 2317 h 701585"/>
                <a:gd name="connsiteX6" fmla="*/ 31731724 w 69904744"/>
                <a:gd name="connsiteY6" fmla="*/ 34332 h 701585"/>
                <a:gd name="connsiteX7" fmla="*/ 32009219 w 69904744"/>
                <a:gd name="connsiteY7" fmla="*/ 183738 h 701585"/>
                <a:gd name="connsiteX8" fmla="*/ 32404116 w 69904744"/>
                <a:gd name="connsiteY8" fmla="*/ 418519 h 701585"/>
                <a:gd name="connsiteX9" fmla="*/ 32672250 w 69904744"/>
                <a:gd name="connsiteY9" fmla="*/ 567158 h 701585"/>
                <a:gd name="connsiteX10" fmla="*/ 37321357 w 69904744"/>
                <a:gd name="connsiteY10" fmla="*/ 693651 h 701585"/>
                <a:gd name="connsiteX11" fmla="*/ 69904744 w 69904744"/>
                <a:gd name="connsiteY11" fmla="*/ 701585 h 701585"/>
                <a:gd name="connsiteX0" fmla="*/ 0 w 69904744"/>
                <a:gd name="connsiteY0" fmla="*/ 699370 h 701585"/>
                <a:gd name="connsiteX1" fmla="*/ 26243856 w 69904744"/>
                <a:gd name="connsiteY1" fmla="*/ 695987 h 701585"/>
                <a:gd name="connsiteX2" fmla="*/ 30344248 w 69904744"/>
                <a:gd name="connsiteY2" fmla="*/ 567925 h 701585"/>
                <a:gd name="connsiteX3" fmla="*/ 30952603 w 69904744"/>
                <a:gd name="connsiteY3" fmla="*/ 237097 h 701585"/>
                <a:gd name="connsiteX4" fmla="*/ 31230097 w 69904744"/>
                <a:gd name="connsiteY4" fmla="*/ 77020 h 701585"/>
                <a:gd name="connsiteX5" fmla="*/ 31507593 w 69904744"/>
                <a:gd name="connsiteY5" fmla="*/ 2317 h 701585"/>
                <a:gd name="connsiteX6" fmla="*/ 31731724 w 69904744"/>
                <a:gd name="connsiteY6" fmla="*/ 34332 h 701585"/>
                <a:gd name="connsiteX7" fmla="*/ 32009219 w 69904744"/>
                <a:gd name="connsiteY7" fmla="*/ 183738 h 701585"/>
                <a:gd name="connsiteX8" fmla="*/ 32404116 w 69904744"/>
                <a:gd name="connsiteY8" fmla="*/ 418519 h 701585"/>
                <a:gd name="connsiteX9" fmla="*/ 32672250 w 69904744"/>
                <a:gd name="connsiteY9" fmla="*/ 567158 h 701585"/>
                <a:gd name="connsiteX10" fmla="*/ 37448689 w 69904744"/>
                <a:gd name="connsiteY10" fmla="*/ 698725 h 701585"/>
                <a:gd name="connsiteX11" fmla="*/ 69904744 w 69904744"/>
                <a:gd name="connsiteY11" fmla="*/ 701585 h 701585"/>
                <a:gd name="connsiteX0" fmla="*/ 0 w 69904744"/>
                <a:gd name="connsiteY0" fmla="*/ 699370 h 796087"/>
                <a:gd name="connsiteX1" fmla="*/ 26243856 w 69904744"/>
                <a:gd name="connsiteY1" fmla="*/ 695987 h 796087"/>
                <a:gd name="connsiteX2" fmla="*/ 30344248 w 69904744"/>
                <a:gd name="connsiteY2" fmla="*/ 567925 h 796087"/>
                <a:gd name="connsiteX3" fmla="*/ 30952603 w 69904744"/>
                <a:gd name="connsiteY3" fmla="*/ 237097 h 796087"/>
                <a:gd name="connsiteX4" fmla="*/ 31230097 w 69904744"/>
                <a:gd name="connsiteY4" fmla="*/ 77020 h 796087"/>
                <a:gd name="connsiteX5" fmla="*/ 31507593 w 69904744"/>
                <a:gd name="connsiteY5" fmla="*/ 2317 h 796087"/>
                <a:gd name="connsiteX6" fmla="*/ 31731724 w 69904744"/>
                <a:gd name="connsiteY6" fmla="*/ 34332 h 796087"/>
                <a:gd name="connsiteX7" fmla="*/ 32009219 w 69904744"/>
                <a:gd name="connsiteY7" fmla="*/ 183738 h 796087"/>
                <a:gd name="connsiteX8" fmla="*/ 32404116 w 69904744"/>
                <a:gd name="connsiteY8" fmla="*/ 418519 h 796087"/>
                <a:gd name="connsiteX9" fmla="*/ 32672250 w 69904744"/>
                <a:gd name="connsiteY9" fmla="*/ 567158 h 796087"/>
                <a:gd name="connsiteX10" fmla="*/ 37448689 w 69904744"/>
                <a:gd name="connsiteY10" fmla="*/ 698725 h 796087"/>
                <a:gd name="connsiteX11" fmla="*/ 69904744 w 69904744"/>
                <a:gd name="connsiteY11" fmla="*/ 701585 h 796087"/>
                <a:gd name="connsiteX0" fmla="*/ 0 w 69904744"/>
                <a:gd name="connsiteY0" fmla="*/ 699370 h 802612"/>
                <a:gd name="connsiteX1" fmla="*/ 26243856 w 69904744"/>
                <a:gd name="connsiteY1" fmla="*/ 695987 h 802612"/>
                <a:gd name="connsiteX2" fmla="*/ 30344248 w 69904744"/>
                <a:gd name="connsiteY2" fmla="*/ 567925 h 802612"/>
                <a:gd name="connsiteX3" fmla="*/ 30952603 w 69904744"/>
                <a:gd name="connsiteY3" fmla="*/ 237097 h 802612"/>
                <a:gd name="connsiteX4" fmla="*/ 31230097 w 69904744"/>
                <a:gd name="connsiteY4" fmla="*/ 77020 h 802612"/>
                <a:gd name="connsiteX5" fmla="*/ 31507593 w 69904744"/>
                <a:gd name="connsiteY5" fmla="*/ 2317 h 802612"/>
                <a:gd name="connsiteX6" fmla="*/ 31731724 w 69904744"/>
                <a:gd name="connsiteY6" fmla="*/ 34332 h 802612"/>
                <a:gd name="connsiteX7" fmla="*/ 32009219 w 69904744"/>
                <a:gd name="connsiteY7" fmla="*/ 183738 h 802612"/>
                <a:gd name="connsiteX8" fmla="*/ 32404116 w 69904744"/>
                <a:gd name="connsiteY8" fmla="*/ 418519 h 802612"/>
                <a:gd name="connsiteX9" fmla="*/ 32672250 w 69904744"/>
                <a:gd name="connsiteY9" fmla="*/ 567158 h 802612"/>
                <a:gd name="connsiteX10" fmla="*/ 37448689 w 69904744"/>
                <a:gd name="connsiteY10" fmla="*/ 698725 h 802612"/>
                <a:gd name="connsiteX11" fmla="*/ 69904744 w 69904744"/>
                <a:gd name="connsiteY11" fmla="*/ 701585 h 802612"/>
                <a:gd name="connsiteX0" fmla="*/ 0 w 69904744"/>
                <a:gd name="connsiteY0" fmla="*/ 699370 h 802612"/>
                <a:gd name="connsiteX1" fmla="*/ 26243856 w 69904744"/>
                <a:gd name="connsiteY1" fmla="*/ 695987 h 802612"/>
                <a:gd name="connsiteX2" fmla="*/ 30344248 w 69904744"/>
                <a:gd name="connsiteY2" fmla="*/ 567925 h 802612"/>
                <a:gd name="connsiteX3" fmla="*/ 30952603 w 69904744"/>
                <a:gd name="connsiteY3" fmla="*/ 237097 h 802612"/>
                <a:gd name="connsiteX4" fmla="*/ 31230097 w 69904744"/>
                <a:gd name="connsiteY4" fmla="*/ 77020 h 802612"/>
                <a:gd name="connsiteX5" fmla="*/ 31507593 w 69904744"/>
                <a:gd name="connsiteY5" fmla="*/ 2317 h 802612"/>
                <a:gd name="connsiteX6" fmla="*/ 31731724 w 69904744"/>
                <a:gd name="connsiteY6" fmla="*/ 34332 h 802612"/>
                <a:gd name="connsiteX7" fmla="*/ 32009219 w 69904744"/>
                <a:gd name="connsiteY7" fmla="*/ 183738 h 802612"/>
                <a:gd name="connsiteX8" fmla="*/ 32404116 w 69904744"/>
                <a:gd name="connsiteY8" fmla="*/ 418519 h 802612"/>
                <a:gd name="connsiteX9" fmla="*/ 32672250 w 69904744"/>
                <a:gd name="connsiteY9" fmla="*/ 567158 h 802612"/>
                <a:gd name="connsiteX10" fmla="*/ 37448689 w 69904744"/>
                <a:gd name="connsiteY10" fmla="*/ 698725 h 802612"/>
                <a:gd name="connsiteX11" fmla="*/ 69904744 w 69904744"/>
                <a:gd name="connsiteY11" fmla="*/ 701585 h 802612"/>
                <a:gd name="connsiteX0" fmla="*/ 0 w 69904744"/>
                <a:gd name="connsiteY0" fmla="*/ 699370 h 701585"/>
                <a:gd name="connsiteX1" fmla="*/ 26243856 w 69904744"/>
                <a:gd name="connsiteY1" fmla="*/ 695987 h 701585"/>
                <a:gd name="connsiteX2" fmla="*/ 30344248 w 69904744"/>
                <a:gd name="connsiteY2" fmla="*/ 567925 h 701585"/>
                <a:gd name="connsiteX3" fmla="*/ 30952603 w 69904744"/>
                <a:gd name="connsiteY3" fmla="*/ 237097 h 701585"/>
                <a:gd name="connsiteX4" fmla="*/ 31230097 w 69904744"/>
                <a:gd name="connsiteY4" fmla="*/ 77020 h 701585"/>
                <a:gd name="connsiteX5" fmla="*/ 31507593 w 69904744"/>
                <a:gd name="connsiteY5" fmla="*/ 2317 h 701585"/>
                <a:gd name="connsiteX6" fmla="*/ 31731724 w 69904744"/>
                <a:gd name="connsiteY6" fmla="*/ 34332 h 701585"/>
                <a:gd name="connsiteX7" fmla="*/ 32009219 w 69904744"/>
                <a:gd name="connsiteY7" fmla="*/ 183738 h 701585"/>
                <a:gd name="connsiteX8" fmla="*/ 32404116 w 69904744"/>
                <a:gd name="connsiteY8" fmla="*/ 418519 h 701585"/>
                <a:gd name="connsiteX9" fmla="*/ 32672250 w 69904744"/>
                <a:gd name="connsiteY9" fmla="*/ 567158 h 701585"/>
                <a:gd name="connsiteX10" fmla="*/ 33615204 w 69904744"/>
                <a:gd name="connsiteY10" fmla="*/ 674883 h 701585"/>
                <a:gd name="connsiteX11" fmla="*/ 37448689 w 69904744"/>
                <a:gd name="connsiteY11" fmla="*/ 698725 h 701585"/>
                <a:gd name="connsiteX12" fmla="*/ 69904744 w 69904744"/>
                <a:gd name="connsiteY12" fmla="*/ 701585 h 701585"/>
                <a:gd name="connsiteX0" fmla="*/ 0 w 69904744"/>
                <a:gd name="connsiteY0" fmla="*/ 699370 h 701585"/>
                <a:gd name="connsiteX1" fmla="*/ 26243856 w 69904744"/>
                <a:gd name="connsiteY1" fmla="*/ 695987 h 701585"/>
                <a:gd name="connsiteX2" fmla="*/ 30344248 w 69904744"/>
                <a:gd name="connsiteY2" fmla="*/ 567925 h 701585"/>
                <a:gd name="connsiteX3" fmla="*/ 30952603 w 69904744"/>
                <a:gd name="connsiteY3" fmla="*/ 237097 h 701585"/>
                <a:gd name="connsiteX4" fmla="*/ 31230097 w 69904744"/>
                <a:gd name="connsiteY4" fmla="*/ 77020 h 701585"/>
                <a:gd name="connsiteX5" fmla="*/ 31507593 w 69904744"/>
                <a:gd name="connsiteY5" fmla="*/ 2317 h 701585"/>
                <a:gd name="connsiteX6" fmla="*/ 31731724 w 69904744"/>
                <a:gd name="connsiteY6" fmla="*/ 34332 h 701585"/>
                <a:gd name="connsiteX7" fmla="*/ 32009219 w 69904744"/>
                <a:gd name="connsiteY7" fmla="*/ 183738 h 701585"/>
                <a:gd name="connsiteX8" fmla="*/ 32404116 w 69904744"/>
                <a:gd name="connsiteY8" fmla="*/ 418519 h 701585"/>
                <a:gd name="connsiteX9" fmla="*/ 32672250 w 69904744"/>
                <a:gd name="connsiteY9" fmla="*/ 567158 h 701585"/>
                <a:gd name="connsiteX10" fmla="*/ 33615204 w 69904744"/>
                <a:gd name="connsiteY10" fmla="*/ 674883 h 701585"/>
                <a:gd name="connsiteX11" fmla="*/ 37448689 w 69904744"/>
                <a:gd name="connsiteY11" fmla="*/ 698725 h 701585"/>
                <a:gd name="connsiteX12" fmla="*/ 69904744 w 69904744"/>
                <a:gd name="connsiteY12" fmla="*/ 701585 h 701585"/>
                <a:gd name="connsiteX0" fmla="*/ 0 w 69904744"/>
                <a:gd name="connsiteY0" fmla="*/ 699370 h 701585"/>
                <a:gd name="connsiteX1" fmla="*/ 26243856 w 69904744"/>
                <a:gd name="connsiteY1" fmla="*/ 695987 h 701585"/>
                <a:gd name="connsiteX2" fmla="*/ 30344248 w 69904744"/>
                <a:gd name="connsiteY2" fmla="*/ 567925 h 701585"/>
                <a:gd name="connsiteX3" fmla="*/ 30952603 w 69904744"/>
                <a:gd name="connsiteY3" fmla="*/ 237097 h 701585"/>
                <a:gd name="connsiteX4" fmla="*/ 31230097 w 69904744"/>
                <a:gd name="connsiteY4" fmla="*/ 77020 h 701585"/>
                <a:gd name="connsiteX5" fmla="*/ 31507593 w 69904744"/>
                <a:gd name="connsiteY5" fmla="*/ 2317 h 701585"/>
                <a:gd name="connsiteX6" fmla="*/ 31731724 w 69904744"/>
                <a:gd name="connsiteY6" fmla="*/ 34332 h 701585"/>
                <a:gd name="connsiteX7" fmla="*/ 32009219 w 69904744"/>
                <a:gd name="connsiteY7" fmla="*/ 183738 h 701585"/>
                <a:gd name="connsiteX8" fmla="*/ 32404116 w 69904744"/>
                <a:gd name="connsiteY8" fmla="*/ 418519 h 701585"/>
                <a:gd name="connsiteX9" fmla="*/ 32672250 w 69904744"/>
                <a:gd name="connsiteY9" fmla="*/ 567158 h 701585"/>
                <a:gd name="connsiteX10" fmla="*/ 33615204 w 69904744"/>
                <a:gd name="connsiteY10" fmla="*/ 674883 h 701585"/>
                <a:gd name="connsiteX11" fmla="*/ 37448689 w 69904744"/>
                <a:gd name="connsiteY11" fmla="*/ 698725 h 701585"/>
                <a:gd name="connsiteX12" fmla="*/ 69904744 w 69904744"/>
                <a:gd name="connsiteY12" fmla="*/ 701585 h 701585"/>
                <a:gd name="connsiteX0" fmla="*/ 0 w 69904744"/>
                <a:gd name="connsiteY0" fmla="*/ 699370 h 701585"/>
                <a:gd name="connsiteX1" fmla="*/ 26243856 w 69904744"/>
                <a:gd name="connsiteY1" fmla="*/ 695987 h 701585"/>
                <a:gd name="connsiteX2" fmla="*/ 30344248 w 69904744"/>
                <a:gd name="connsiteY2" fmla="*/ 567925 h 701585"/>
                <a:gd name="connsiteX3" fmla="*/ 30952603 w 69904744"/>
                <a:gd name="connsiteY3" fmla="*/ 237097 h 701585"/>
                <a:gd name="connsiteX4" fmla="*/ 31230097 w 69904744"/>
                <a:gd name="connsiteY4" fmla="*/ 77020 h 701585"/>
                <a:gd name="connsiteX5" fmla="*/ 31507593 w 69904744"/>
                <a:gd name="connsiteY5" fmla="*/ 2317 h 701585"/>
                <a:gd name="connsiteX6" fmla="*/ 31731724 w 69904744"/>
                <a:gd name="connsiteY6" fmla="*/ 34332 h 701585"/>
                <a:gd name="connsiteX7" fmla="*/ 32009219 w 69904744"/>
                <a:gd name="connsiteY7" fmla="*/ 183738 h 701585"/>
                <a:gd name="connsiteX8" fmla="*/ 32404116 w 69904744"/>
                <a:gd name="connsiteY8" fmla="*/ 418519 h 701585"/>
                <a:gd name="connsiteX9" fmla="*/ 32672250 w 69904744"/>
                <a:gd name="connsiteY9" fmla="*/ 567158 h 701585"/>
                <a:gd name="connsiteX10" fmla="*/ 33615204 w 69904744"/>
                <a:gd name="connsiteY10" fmla="*/ 674883 h 701585"/>
                <a:gd name="connsiteX11" fmla="*/ 37448689 w 69904744"/>
                <a:gd name="connsiteY11" fmla="*/ 698725 h 701585"/>
                <a:gd name="connsiteX12" fmla="*/ 69904744 w 69904744"/>
                <a:gd name="connsiteY12" fmla="*/ 701585 h 701585"/>
                <a:gd name="connsiteX0" fmla="*/ 0 w 69904744"/>
                <a:gd name="connsiteY0" fmla="*/ 699370 h 701585"/>
                <a:gd name="connsiteX1" fmla="*/ 26243856 w 69904744"/>
                <a:gd name="connsiteY1" fmla="*/ 695987 h 701585"/>
                <a:gd name="connsiteX2" fmla="*/ 30344248 w 69904744"/>
                <a:gd name="connsiteY2" fmla="*/ 567925 h 701585"/>
                <a:gd name="connsiteX3" fmla="*/ 30952603 w 69904744"/>
                <a:gd name="connsiteY3" fmla="*/ 237097 h 701585"/>
                <a:gd name="connsiteX4" fmla="*/ 31230097 w 69904744"/>
                <a:gd name="connsiteY4" fmla="*/ 77020 h 701585"/>
                <a:gd name="connsiteX5" fmla="*/ 31507593 w 69904744"/>
                <a:gd name="connsiteY5" fmla="*/ 2317 h 701585"/>
                <a:gd name="connsiteX6" fmla="*/ 31731724 w 69904744"/>
                <a:gd name="connsiteY6" fmla="*/ 34332 h 701585"/>
                <a:gd name="connsiteX7" fmla="*/ 32009219 w 69904744"/>
                <a:gd name="connsiteY7" fmla="*/ 183738 h 701585"/>
                <a:gd name="connsiteX8" fmla="*/ 32404116 w 69904744"/>
                <a:gd name="connsiteY8" fmla="*/ 418519 h 701585"/>
                <a:gd name="connsiteX9" fmla="*/ 32672250 w 69904744"/>
                <a:gd name="connsiteY9" fmla="*/ 567158 h 701585"/>
                <a:gd name="connsiteX10" fmla="*/ 34379198 w 69904744"/>
                <a:gd name="connsiteY10" fmla="*/ 688415 h 701585"/>
                <a:gd name="connsiteX11" fmla="*/ 37448689 w 69904744"/>
                <a:gd name="connsiteY11" fmla="*/ 698725 h 701585"/>
                <a:gd name="connsiteX12" fmla="*/ 69904744 w 69904744"/>
                <a:gd name="connsiteY12" fmla="*/ 701585 h 701585"/>
                <a:gd name="connsiteX0" fmla="*/ 0 w 72324033"/>
                <a:gd name="connsiteY0" fmla="*/ 699370 h 701585"/>
                <a:gd name="connsiteX1" fmla="*/ 28663145 w 72324033"/>
                <a:gd name="connsiteY1" fmla="*/ 695987 h 701585"/>
                <a:gd name="connsiteX2" fmla="*/ 32763537 w 72324033"/>
                <a:gd name="connsiteY2" fmla="*/ 567925 h 701585"/>
                <a:gd name="connsiteX3" fmla="*/ 33371892 w 72324033"/>
                <a:gd name="connsiteY3" fmla="*/ 237097 h 701585"/>
                <a:gd name="connsiteX4" fmla="*/ 33649386 w 72324033"/>
                <a:gd name="connsiteY4" fmla="*/ 77020 h 701585"/>
                <a:gd name="connsiteX5" fmla="*/ 33926882 w 72324033"/>
                <a:gd name="connsiteY5" fmla="*/ 2317 h 701585"/>
                <a:gd name="connsiteX6" fmla="*/ 34151013 w 72324033"/>
                <a:gd name="connsiteY6" fmla="*/ 34332 h 701585"/>
                <a:gd name="connsiteX7" fmla="*/ 34428508 w 72324033"/>
                <a:gd name="connsiteY7" fmla="*/ 183738 h 701585"/>
                <a:gd name="connsiteX8" fmla="*/ 34823405 w 72324033"/>
                <a:gd name="connsiteY8" fmla="*/ 418519 h 701585"/>
                <a:gd name="connsiteX9" fmla="*/ 35091539 w 72324033"/>
                <a:gd name="connsiteY9" fmla="*/ 567158 h 701585"/>
                <a:gd name="connsiteX10" fmla="*/ 36798487 w 72324033"/>
                <a:gd name="connsiteY10" fmla="*/ 688415 h 701585"/>
                <a:gd name="connsiteX11" fmla="*/ 39867978 w 72324033"/>
                <a:gd name="connsiteY11" fmla="*/ 698725 h 701585"/>
                <a:gd name="connsiteX12" fmla="*/ 72324033 w 72324033"/>
                <a:gd name="connsiteY12" fmla="*/ 701585 h 701585"/>
                <a:gd name="connsiteX0" fmla="*/ 0 w 70414073"/>
                <a:gd name="connsiteY0" fmla="*/ 699370 h 699894"/>
                <a:gd name="connsiteX1" fmla="*/ 28663145 w 70414073"/>
                <a:gd name="connsiteY1" fmla="*/ 695987 h 699894"/>
                <a:gd name="connsiteX2" fmla="*/ 32763537 w 70414073"/>
                <a:gd name="connsiteY2" fmla="*/ 567925 h 699894"/>
                <a:gd name="connsiteX3" fmla="*/ 33371892 w 70414073"/>
                <a:gd name="connsiteY3" fmla="*/ 237097 h 699894"/>
                <a:gd name="connsiteX4" fmla="*/ 33649386 w 70414073"/>
                <a:gd name="connsiteY4" fmla="*/ 77020 h 699894"/>
                <a:gd name="connsiteX5" fmla="*/ 33926882 w 70414073"/>
                <a:gd name="connsiteY5" fmla="*/ 2317 h 699894"/>
                <a:gd name="connsiteX6" fmla="*/ 34151013 w 70414073"/>
                <a:gd name="connsiteY6" fmla="*/ 34332 h 699894"/>
                <a:gd name="connsiteX7" fmla="*/ 34428508 w 70414073"/>
                <a:gd name="connsiteY7" fmla="*/ 183738 h 699894"/>
                <a:gd name="connsiteX8" fmla="*/ 34823405 w 70414073"/>
                <a:gd name="connsiteY8" fmla="*/ 418519 h 699894"/>
                <a:gd name="connsiteX9" fmla="*/ 35091539 w 70414073"/>
                <a:gd name="connsiteY9" fmla="*/ 567158 h 699894"/>
                <a:gd name="connsiteX10" fmla="*/ 36798487 w 70414073"/>
                <a:gd name="connsiteY10" fmla="*/ 688415 h 699894"/>
                <a:gd name="connsiteX11" fmla="*/ 39867978 w 70414073"/>
                <a:gd name="connsiteY11" fmla="*/ 698725 h 699894"/>
                <a:gd name="connsiteX12" fmla="*/ 70414073 w 70414073"/>
                <a:gd name="connsiteY12" fmla="*/ 699894 h 699894"/>
                <a:gd name="connsiteX0" fmla="*/ 0 w 70414073"/>
                <a:gd name="connsiteY0" fmla="*/ 699370 h 699894"/>
                <a:gd name="connsiteX1" fmla="*/ 28663145 w 70414073"/>
                <a:gd name="connsiteY1" fmla="*/ 695987 h 699894"/>
                <a:gd name="connsiteX2" fmla="*/ 32763537 w 70414073"/>
                <a:gd name="connsiteY2" fmla="*/ 567925 h 699894"/>
                <a:gd name="connsiteX3" fmla="*/ 33371892 w 70414073"/>
                <a:gd name="connsiteY3" fmla="*/ 237097 h 699894"/>
                <a:gd name="connsiteX4" fmla="*/ 33649386 w 70414073"/>
                <a:gd name="connsiteY4" fmla="*/ 77020 h 699894"/>
                <a:gd name="connsiteX5" fmla="*/ 33926882 w 70414073"/>
                <a:gd name="connsiteY5" fmla="*/ 2317 h 699894"/>
                <a:gd name="connsiteX6" fmla="*/ 34151013 w 70414073"/>
                <a:gd name="connsiteY6" fmla="*/ 34332 h 699894"/>
                <a:gd name="connsiteX7" fmla="*/ 34428508 w 70414073"/>
                <a:gd name="connsiteY7" fmla="*/ 183738 h 699894"/>
                <a:gd name="connsiteX8" fmla="*/ 34823405 w 70414073"/>
                <a:gd name="connsiteY8" fmla="*/ 418519 h 699894"/>
                <a:gd name="connsiteX9" fmla="*/ 35091539 w 70414073"/>
                <a:gd name="connsiteY9" fmla="*/ 567158 h 699894"/>
                <a:gd name="connsiteX10" fmla="*/ 37180484 w 70414073"/>
                <a:gd name="connsiteY10" fmla="*/ 690106 h 699894"/>
                <a:gd name="connsiteX11" fmla="*/ 39867978 w 70414073"/>
                <a:gd name="connsiteY11" fmla="*/ 698725 h 699894"/>
                <a:gd name="connsiteX12" fmla="*/ 70414073 w 70414073"/>
                <a:gd name="connsiteY12" fmla="*/ 699894 h 699894"/>
                <a:gd name="connsiteX0" fmla="*/ 0 w 70414073"/>
                <a:gd name="connsiteY0" fmla="*/ 699370 h 699894"/>
                <a:gd name="connsiteX1" fmla="*/ 28663145 w 70414073"/>
                <a:gd name="connsiteY1" fmla="*/ 695987 h 699894"/>
                <a:gd name="connsiteX2" fmla="*/ 32763537 w 70414073"/>
                <a:gd name="connsiteY2" fmla="*/ 567925 h 699894"/>
                <a:gd name="connsiteX3" fmla="*/ 33371892 w 70414073"/>
                <a:gd name="connsiteY3" fmla="*/ 237097 h 699894"/>
                <a:gd name="connsiteX4" fmla="*/ 33649386 w 70414073"/>
                <a:gd name="connsiteY4" fmla="*/ 77020 h 699894"/>
                <a:gd name="connsiteX5" fmla="*/ 33926882 w 70414073"/>
                <a:gd name="connsiteY5" fmla="*/ 2317 h 699894"/>
                <a:gd name="connsiteX6" fmla="*/ 34151013 w 70414073"/>
                <a:gd name="connsiteY6" fmla="*/ 34332 h 699894"/>
                <a:gd name="connsiteX7" fmla="*/ 34428508 w 70414073"/>
                <a:gd name="connsiteY7" fmla="*/ 183738 h 699894"/>
                <a:gd name="connsiteX8" fmla="*/ 34823405 w 70414073"/>
                <a:gd name="connsiteY8" fmla="*/ 418519 h 699894"/>
                <a:gd name="connsiteX9" fmla="*/ 35091539 w 70414073"/>
                <a:gd name="connsiteY9" fmla="*/ 567158 h 699894"/>
                <a:gd name="connsiteX10" fmla="*/ 37180484 w 70414073"/>
                <a:gd name="connsiteY10" fmla="*/ 690106 h 699894"/>
                <a:gd name="connsiteX11" fmla="*/ 39867978 w 70414073"/>
                <a:gd name="connsiteY11" fmla="*/ 698725 h 699894"/>
                <a:gd name="connsiteX12" fmla="*/ 70414073 w 70414073"/>
                <a:gd name="connsiteY12" fmla="*/ 699894 h 69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14073" h="699894">
                  <a:moveTo>
                    <a:pt x="0" y="699370"/>
                  </a:moveTo>
                  <a:lnTo>
                    <a:pt x="28663145" y="695987"/>
                  </a:lnTo>
                  <a:cubicBezTo>
                    <a:pt x="34123734" y="674080"/>
                    <a:pt x="31978746" y="644407"/>
                    <a:pt x="32763537" y="567925"/>
                  </a:cubicBezTo>
                  <a:cubicBezTo>
                    <a:pt x="32911666" y="491443"/>
                    <a:pt x="33224251" y="318914"/>
                    <a:pt x="33371892" y="237097"/>
                  </a:cubicBezTo>
                  <a:cubicBezTo>
                    <a:pt x="33519533" y="155280"/>
                    <a:pt x="33556888" y="116150"/>
                    <a:pt x="33649386" y="77020"/>
                  </a:cubicBezTo>
                  <a:cubicBezTo>
                    <a:pt x="33741884" y="37890"/>
                    <a:pt x="33843277" y="9432"/>
                    <a:pt x="33926882" y="2317"/>
                  </a:cubicBezTo>
                  <a:cubicBezTo>
                    <a:pt x="34010487" y="-4798"/>
                    <a:pt x="34067409" y="4095"/>
                    <a:pt x="34151013" y="34332"/>
                  </a:cubicBezTo>
                  <a:cubicBezTo>
                    <a:pt x="34234617" y="64569"/>
                    <a:pt x="34316443" y="119707"/>
                    <a:pt x="34428508" y="183738"/>
                  </a:cubicBezTo>
                  <a:cubicBezTo>
                    <a:pt x="34540573" y="247769"/>
                    <a:pt x="34712900" y="354616"/>
                    <a:pt x="34823405" y="418519"/>
                  </a:cubicBezTo>
                  <a:cubicBezTo>
                    <a:pt x="34933910" y="482422"/>
                    <a:pt x="34698693" y="521894"/>
                    <a:pt x="35091539" y="567158"/>
                  </a:cubicBezTo>
                  <a:cubicBezTo>
                    <a:pt x="35484386" y="612423"/>
                    <a:pt x="35238431" y="674944"/>
                    <a:pt x="37180484" y="690106"/>
                  </a:cubicBezTo>
                  <a:lnTo>
                    <a:pt x="39867978" y="698725"/>
                  </a:lnTo>
                  <a:lnTo>
                    <a:pt x="70414073" y="699894"/>
                  </a:lnTo>
                </a:path>
              </a:pathLst>
            </a:custGeom>
            <a:ln w="38100" cmpd="sng">
              <a:solidFill>
                <a:srgbClr val="0000FF"/>
              </a:solidFill>
            </a:ln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1846410" y="4992112"/>
              <a:ext cx="5966147" cy="747753"/>
            </a:xfrm>
            <a:custGeom>
              <a:avLst/>
              <a:gdLst>
                <a:gd name="connsiteX0" fmla="*/ 0 w 6414408"/>
                <a:gd name="connsiteY0" fmla="*/ 698639 h 730655"/>
                <a:gd name="connsiteX1" fmla="*/ 896523 w 6414408"/>
                <a:gd name="connsiteY1" fmla="*/ 709311 h 730655"/>
                <a:gd name="connsiteX2" fmla="*/ 1686317 w 6414408"/>
                <a:gd name="connsiteY2" fmla="*/ 581249 h 730655"/>
                <a:gd name="connsiteX3" fmla="*/ 2294672 w 6414408"/>
                <a:gd name="connsiteY3" fmla="*/ 250421 h 730655"/>
                <a:gd name="connsiteX4" fmla="*/ 2561494 w 6414408"/>
                <a:gd name="connsiteY4" fmla="*/ 69000 h 730655"/>
                <a:gd name="connsiteX5" fmla="*/ 2849662 w 6414408"/>
                <a:gd name="connsiteY5" fmla="*/ 15641 h 730655"/>
                <a:gd name="connsiteX6" fmla="*/ 2956391 w 6414408"/>
                <a:gd name="connsiteY6" fmla="*/ 15641 h 730655"/>
                <a:gd name="connsiteX7" fmla="*/ 3351288 w 6414408"/>
                <a:gd name="connsiteY7" fmla="*/ 197062 h 730655"/>
                <a:gd name="connsiteX8" fmla="*/ 3746185 w 6414408"/>
                <a:gd name="connsiteY8" fmla="*/ 431843 h 730655"/>
                <a:gd name="connsiteX9" fmla="*/ 4173101 w 6414408"/>
                <a:gd name="connsiteY9" fmla="*/ 591921 h 730655"/>
                <a:gd name="connsiteX10" fmla="*/ 4674727 w 6414408"/>
                <a:gd name="connsiteY10" fmla="*/ 698639 h 730655"/>
                <a:gd name="connsiteX11" fmla="*/ 5475194 w 6414408"/>
                <a:gd name="connsiteY11" fmla="*/ 719983 h 730655"/>
                <a:gd name="connsiteX12" fmla="*/ 6414408 w 6414408"/>
                <a:gd name="connsiteY12" fmla="*/ 730655 h 730655"/>
                <a:gd name="connsiteX13" fmla="*/ 6414408 w 6414408"/>
                <a:gd name="connsiteY13" fmla="*/ 730655 h 730655"/>
                <a:gd name="connsiteX0" fmla="*/ 0 w 6414408"/>
                <a:gd name="connsiteY0" fmla="*/ 698639 h 730655"/>
                <a:gd name="connsiteX1" fmla="*/ 896523 w 6414408"/>
                <a:gd name="connsiteY1" fmla="*/ 709311 h 730655"/>
                <a:gd name="connsiteX2" fmla="*/ 1686317 w 6414408"/>
                <a:gd name="connsiteY2" fmla="*/ 581249 h 730655"/>
                <a:gd name="connsiteX3" fmla="*/ 2294672 w 6414408"/>
                <a:gd name="connsiteY3" fmla="*/ 250421 h 730655"/>
                <a:gd name="connsiteX4" fmla="*/ 2561494 w 6414408"/>
                <a:gd name="connsiteY4" fmla="*/ 69000 h 730655"/>
                <a:gd name="connsiteX5" fmla="*/ 2849662 w 6414408"/>
                <a:gd name="connsiteY5" fmla="*/ 15641 h 730655"/>
                <a:gd name="connsiteX6" fmla="*/ 2956391 w 6414408"/>
                <a:gd name="connsiteY6" fmla="*/ 15641 h 730655"/>
                <a:gd name="connsiteX7" fmla="*/ 3351288 w 6414408"/>
                <a:gd name="connsiteY7" fmla="*/ 197062 h 730655"/>
                <a:gd name="connsiteX8" fmla="*/ 3746185 w 6414408"/>
                <a:gd name="connsiteY8" fmla="*/ 431843 h 730655"/>
                <a:gd name="connsiteX9" fmla="*/ 4173101 w 6414408"/>
                <a:gd name="connsiteY9" fmla="*/ 634608 h 730655"/>
                <a:gd name="connsiteX10" fmla="*/ 4674727 w 6414408"/>
                <a:gd name="connsiteY10" fmla="*/ 698639 h 730655"/>
                <a:gd name="connsiteX11" fmla="*/ 5475194 w 6414408"/>
                <a:gd name="connsiteY11" fmla="*/ 719983 h 730655"/>
                <a:gd name="connsiteX12" fmla="*/ 6414408 w 6414408"/>
                <a:gd name="connsiteY12" fmla="*/ 730655 h 730655"/>
                <a:gd name="connsiteX13" fmla="*/ 6414408 w 6414408"/>
                <a:gd name="connsiteY13" fmla="*/ 730655 h 730655"/>
                <a:gd name="connsiteX0" fmla="*/ 0 w 6414408"/>
                <a:gd name="connsiteY0" fmla="*/ 709311 h 730655"/>
                <a:gd name="connsiteX1" fmla="*/ 896523 w 6414408"/>
                <a:gd name="connsiteY1" fmla="*/ 709311 h 730655"/>
                <a:gd name="connsiteX2" fmla="*/ 1686317 w 6414408"/>
                <a:gd name="connsiteY2" fmla="*/ 581249 h 730655"/>
                <a:gd name="connsiteX3" fmla="*/ 2294672 w 6414408"/>
                <a:gd name="connsiteY3" fmla="*/ 250421 h 730655"/>
                <a:gd name="connsiteX4" fmla="*/ 2561494 w 6414408"/>
                <a:gd name="connsiteY4" fmla="*/ 69000 h 730655"/>
                <a:gd name="connsiteX5" fmla="*/ 2849662 w 6414408"/>
                <a:gd name="connsiteY5" fmla="*/ 15641 h 730655"/>
                <a:gd name="connsiteX6" fmla="*/ 2956391 w 6414408"/>
                <a:gd name="connsiteY6" fmla="*/ 15641 h 730655"/>
                <a:gd name="connsiteX7" fmla="*/ 3351288 w 6414408"/>
                <a:gd name="connsiteY7" fmla="*/ 197062 h 730655"/>
                <a:gd name="connsiteX8" fmla="*/ 3746185 w 6414408"/>
                <a:gd name="connsiteY8" fmla="*/ 431843 h 730655"/>
                <a:gd name="connsiteX9" fmla="*/ 4173101 w 6414408"/>
                <a:gd name="connsiteY9" fmla="*/ 634608 h 730655"/>
                <a:gd name="connsiteX10" fmla="*/ 4674727 w 6414408"/>
                <a:gd name="connsiteY10" fmla="*/ 698639 h 730655"/>
                <a:gd name="connsiteX11" fmla="*/ 5475194 w 6414408"/>
                <a:gd name="connsiteY11" fmla="*/ 719983 h 730655"/>
                <a:gd name="connsiteX12" fmla="*/ 6414408 w 6414408"/>
                <a:gd name="connsiteY12" fmla="*/ 730655 h 730655"/>
                <a:gd name="connsiteX13" fmla="*/ 6414408 w 6414408"/>
                <a:gd name="connsiteY13" fmla="*/ 730655 h 730655"/>
                <a:gd name="connsiteX0" fmla="*/ 0 w 6414408"/>
                <a:gd name="connsiteY0" fmla="*/ 709311 h 730655"/>
                <a:gd name="connsiteX1" fmla="*/ 896523 w 6414408"/>
                <a:gd name="connsiteY1" fmla="*/ 709311 h 730655"/>
                <a:gd name="connsiteX2" fmla="*/ 1686317 w 6414408"/>
                <a:gd name="connsiteY2" fmla="*/ 581249 h 730655"/>
                <a:gd name="connsiteX3" fmla="*/ 2294672 w 6414408"/>
                <a:gd name="connsiteY3" fmla="*/ 250421 h 730655"/>
                <a:gd name="connsiteX4" fmla="*/ 2561494 w 6414408"/>
                <a:gd name="connsiteY4" fmla="*/ 69000 h 730655"/>
                <a:gd name="connsiteX5" fmla="*/ 2849662 w 6414408"/>
                <a:gd name="connsiteY5" fmla="*/ 15641 h 730655"/>
                <a:gd name="connsiteX6" fmla="*/ 2956391 w 6414408"/>
                <a:gd name="connsiteY6" fmla="*/ 15641 h 730655"/>
                <a:gd name="connsiteX7" fmla="*/ 3351288 w 6414408"/>
                <a:gd name="connsiteY7" fmla="*/ 197062 h 730655"/>
                <a:gd name="connsiteX8" fmla="*/ 3746185 w 6414408"/>
                <a:gd name="connsiteY8" fmla="*/ 431843 h 730655"/>
                <a:gd name="connsiteX9" fmla="*/ 4173101 w 6414408"/>
                <a:gd name="connsiteY9" fmla="*/ 634608 h 730655"/>
                <a:gd name="connsiteX10" fmla="*/ 4674727 w 6414408"/>
                <a:gd name="connsiteY10" fmla="*/ 698639 h 730655"/>
                <a:gd name="connsiteX11" fmla="*/ 5475194 w 6414408"/>
                <a:gd name="connsiteY11" fmla="*/ 719983 h 730655"/>
                <a:gd name="connsiteX12" fmla="*/ 6414408 w 6414408"/>
                <a:gd name="connsiteY12" fmla="*/ 730655 h 730655"/>
                <a:gd name="connsiteX0" fmla="*/ 0 w 5475194"/>
                <a:gd name="connsiteY0" fmla="*/ 709311 h 723082"/>
                <a:gd name="connsiteX1" fmla="*/ 896523 w 5475194"/>
                <a:gd name="connsiteY1" fmla="*/ 709311 h 723082"/>
                <a:gd name="connsiteX2" fmla="*/ 1686317 w 5475194"/>
                <a:gd name="connsiteY2" fmla="*/ 581249 h 723082"/>
                <a:gd name="connsiteX3" fmla="*/ 2294672 w 5475194"/>
                <a:gd name="connsiteY3" fmla="*/ 250421 h 723082"/>
                <a:gd name="connsiteX4" fmla="*/ 2561494 w 5475194"/>
                <a:gd name="connsiteY4" fmla="*/ 69000 h 723082"/>
                <a:gd name="connsiteX5" fmla="*/ 2849662 w 5475194"/>
                <a:gd name="connsiteY5" fmla="*/ 15641 h 723082"/>
                <a:gd name="connsiteX6" fmla="*/ 2956391 w 5475194"/>
                <a:gd name="connsiteY6" fmla="*/ 15641 h 723082"/>
                <a:gd name="connsiteX7" fmla="*/ 3351288 w 5475194"/>
                <a:gd name="connsiteY7" fmla="*/ 197062 h 723082"/>
                <a:gd name="connsiteX8" fmla="*/ 3746185 w 5475194"/>
                <a:gd name="connsiteY8" fmla="*/ 431843 h 723082"/>
                <a:gd name="connsiteX9" fmla="*/ 4173101 w 5475194"/>
                <a:gd name="connsiteY9" fmla="*/ 634608 h 723082"/>
                <a:gd name="connsiteX10" fmla="*/ 4674727 w 5475194"/>
                <a:gd name="connsiteY10" fmla="*/ 698639 h 723082"/>
                <a:gd name="connsiteX11" fmla="*/ 5475194 w 5475194"/>
                <a:gd name="connsiteY11" fmla="*/ 719983 h 723082"/>
                <a:gd name="connsiteX0" fmla="*/ 0 w 5870091"/>
                <a:gd name="connsiteY0" fmla="*/ 709311 h 723082"/>
                <a:gd name="connsiteX1" fmla="*/ 896523 w 5870091"/>
                <a:gd name="connsiteY1" fmla="*/ 709311 h 723082"/>
                <a:gd name="connsiteX2" fmla="*/ 1686317 w 5870091"/>
                <a:gd name="connsiteY2" fmla="*/ 581249 h 723082"/>
                <a:gd name="connsiteX3" fmla="*/ 2294672 w 5870091"/>
                <a:gd name="connsiteY3" fmla="*/ 250421 h 723082"/>
                <a:gd name="connsiteX4" fmla="*/ 2561494 w 5870091"/>
                <a:gd name="connsiteY4" fmla="*/ 69000 h 723082"/>
                <a:gd name="connsiteX5" fmla="*/ 2849662 w 5870091"/>
                <a:gd name="connsiteY5" fmla="*/ 15641 h 723082"/>
                <a:gd name="connsiteX6" fmla="*/ 2956391 w 5870091"/>
                <a:gd name="connsiteY6" fmla="*/ 15641 h 723082"/>
                <a:gd name="connsiteX7" fmla="*/ 3351288 w 5870091"/>
                <a:gd name="connsiteY7" fmla="*/ 197062 h 723082"/>
                <a:gd name="connsiteX8" fmla="*/ 3746185 w 5870091"/>
                <a:gd name="connsiteY8" fmla="*/ 431843 h 723082"/>
                <a:gd name="connsiteX9" fmla="*/ 4173101 w 5870091"/>
                <a:gd name="connsiteY9" fmla="*/ 634608 h 723082"/>
                <a:gd name="connsiteX10" fmla="*/ 4674727 w 5870091"/>
                <a:gd name="connsiteY10" fmla="*/ 698639 h 723082"/>
                <a:gd name="connsiteX11" fmla="*/ 5870091 w 5870091"/>
                <a:gd name="connsiteY11" fmla="*/ 719983 h 723082"/>
                <a:gd name="connsiteX0" fmla="*/ 0 w 5870091"/>
                <a:gd name="connsiteY0" fmla="*/ 709311 h 735046"/>
                <a:gd name="connsiteX1" fmla="*/ 896523 w 5870091"/>
                <a:gd name="connsiteY1" fmla="*/ 709311 h 735046"/>
                <a:gd name="connsiteX2" fmla="*/ 1686317 w 5870091"/>
                <a:gd name="connsiteY2" fmla="*/ 581249 h 735046"/>
                <a:gd name="connsiteX3" fmla="*/ 2294672 w 5870091"/>
                <a:gd name="connsiteY3" fmla="*/ 250421 h 735046"/>
                <a:gd name="connsiteX4" fmla="*/ 2561494 w 5870091"/>
                <a:gd name="connsiteY4" fmla="*/ 69000 h 735046"/>
                <a:gd name="connsiteX5" fmla="*/ 2849662 w 5870091"/>
                <a:gd name="connsiteY5" fmla="*/ 15641 h 735046"/>
                <a:gd name="connsiteX6" fmla="*/ 2956391 w 5870091"/>
                <a:gd name="connsiteY6" fmla="*/ 15641 h 735046"/>
                <a:gd name="connsiteX7" fmla="*/ 3351288 w 5870091"/>
                <a:gd name="connsiteY7" fmla="*/ 197062 h 735046"/>
                <a:gd name="connsiteX8" fmla="*/ 3746185 w 5870091"/>
                <a:gd name="connsiteY8" fmla="*/ 431843 h 735046"/>
                <a:gd name="connsiteX9" fmla="*/ 4173101 w 5870091"/>
                <a:gd name="connsiteY9" fmla="*/ 634608 h 735046"/>
                <a:gd name="connsiteX10" fmla="*/ 4674727 w 5870091"/>
                <a:gd name="connsiteY10" fmla="*/ 730655 h 735046"/>
                <a:gd name="connsiteX11" fmla="*/ 5870091 w 5870091"/>
                <a:gd name="connsiteY11" fmla="*/ 719983 h 735046"/>
                <a:gd name="connsiteX0" fmla="*/ 0 w 5966147"/>
                <a:gd name="connsiteY0" fmla="*/ 709311 h 735046"/>
                <a:gd name="connsiteX1" fmla="*/ 896523 w 5966147"/>
                <a:gd name="connsiteY1" fmla="*/ 709311 h 735046"/>
                <a:gd name="connsiteX2" fmla="*/ 1686317 w 5966147"/>
                <a:gd name="connsiteY2" fmla="*/ 581249 h 735046"/>
                <a:gd name="connsiteX3" fmla="*/ 2294672 w 5966147"/>
                <a:gd name="connsiteY3" fmla="*/ 250421 h 735046"/>
                <a:gd name="connsiteX4" fmla="*/ 2561494 w 5966147"/>
                <a:gd name="connsiteY4" fmla="*/ 69000 h 735046"/>
                <a:gd name="connsiteX5" fmla="*/ 2849662 w 5966147"/>
                <a:gd name="connsiteY5" fmla="*/ 15641 h 735046"/>
                <a:gd name="connsiteX6" fmla="*/ 2956391 w 5966147"/>
                <a:gd name="connsiteY6" fmla="*/ 15641 h 735046"/>
                <a:gd name="connsiteX7" fmla="*/ 3351288 w 5966147"/>
                <a:gd name="connsiteY7" fmla="*/ 197062 h 735046"/>
                <a:gd name="connsiteX8" fmla="*/ 3746185 w 5966147"/>
                <a:gd name="connsiteY8" fmla="*/ 431843 h 735046"/>
                <a:gd name="connsiteX9" fmla="*/ 4173101 w 5966147"/>
                <a:gd name="connsiteY9" fmla="*/ 634608 h 735046"/>
                <a:gd name="connsiteX10" fmla="*/ 4674727 w 5966147"/>
                <a:gd name="connsiteY10" fmla="*/ 730655 h 735046"/>
                <a:gd name="connsiteX11" fmla="*/ 5966147 w 5966147"/>
                <a:gd name="connsiteY11" fmla="*/ 719983 h 735046"/>
                <a:gd name="connsiteX0" fmla="*/ 0 w 5966147"/>
                <a:gd name="connsiteY0" fmla="*/ 710321 h 736056"/>
                <a:gd name="connsiteX1" fmla="*/ 896523 w 5966147"/>
                <a:gd name="connsiteY1" fmla="*/ 710321 h 736056"/>
                <a:gd name="connsiteX2" fmla="*/ 1686317 w 5966147"/>
                <a:gd name="connsiteY2" fmla="*/ 582259 h 736056"/>
                <a:gd name="connsiteX3" fmla="*/ 2294672 w 5966147"/>
                <a:gd name="connsiteY3" fmla="*/ 251431 h 736056"/>
                <a:gd name="connsiteX4" fmla="*/ 2572166 w 5966147"/>
                <a:gd name="connsiteY4" fmla="*/ 91354 h 736056"/>
                <a:gd name="connsiteX5" fmla="*/ 2849662 w 5966147"/>
                <a:gd name="connsiteY5" fmla="*/ 16651 h 736056"/>
                <a:gd name="connsiteX6" fmla="*/ 2956391 w 5966147"/>
                <a:gd name="connsiteY6" fmla="*/ 16651 h 736056"/>
                <a:gd name="connsiteX7" fmla="*/ 3351288 w 5966147"/>
                <a:gd name="connsiteY7" fmla="*/ 198072 h 736056"/>
                <a:gd name="connsiteX8" fmla="*/ 3746185 w 5966147"/>
                <a:gd name="connsiteY8" fmla="*/ 432853 h 736056"/>
                <a:gd name="connsiteX9" fmla="*/ 4173101 w 5966147"/>
                <a:gd name="connsiteY9" fmla="*/ 635618 h 736056"/>
                <a:gd name="connsiteX10" fmla="*/ 4674727 w 5966147"/>
                <a:gd name="connsiteY10" fmla="*/ 731665 h 736056"/>
                <a:gd name="connsiteX11" fmla="*/ 5966147 w 5966147"/>
                <a:gd name="connsiteY11" fmla="*/ 720993 h 736056"/>
                <a:gd name="connsiteX0" fmla="*/ 0 w 5966147"/>
                <a:gd name="connsiteY0" fmla="*/ 695987 h 721722"/>
                <a:gd name="connsiteX1" fmla="*/ 896523 w 5966147"/>
                <a:gd name="connsiteY1" fmla="*/ 695987 h 721722"/>
                <a:gd name="connsiteX2" fmla="*/ 1686317 w 5966147"/>
                <a:gd name="connsiteY2" fmla="*/ 567925 h 721722"/>
                <a:gd name="connsiteX3" fmla="*/ 2294672 w 5966147"/>
                <a:gd name="connsiteY3" fmla="*/ 237097 h 721722"/>
                <a:gd name="connsiteX4" fmla="*/ 2572166 w 5966147"/>
                <a:gd name="connsiteY4" fmla="*/ 77020 h 721722"/>
                <a:gd name="connsiteX5" fmla="*/ 2849662 w 5966147"/>
                <a:gd name="connsiteY5" fmla="*/ 2317 h 721722"/>
                <a:gd name="connsiteX6" fmla="*/ 3073793 w 5966147"/>
                <a:gd name="connsiteY6" fmla="*/ 34332 h 721722"/>
                <a:gd name="connsiteX7" fmla="*/ 3351288 w 5966147"/>
                <a:gd name="connsiteY7" fmla="*/ 183738 h 721722"/>
                <a:gd name="connsiteX8" fmla="*/ 3746185 w 5966147"/>
                <a:gd name="connsiteY8" fmla="*/ 418519 h 721722"/>
                <a:gd name="connsiteX9" fmla="*/ 4173101 w 5966147"/>
                <a:gd name="connsiteY9" fmla="*/ 621284 h 721722"/>
                <a:gd name="connsiteX10" fmla="*/ 4674727 w 5966147"/>
                <a:gd name="connsiteY10" fmla="*/ 717331 h 721722"/>
                <a:gd name="connsiteX11" fmla="*/ 5966147 w 5966147"/>
                <a:gd name="connsiteY11" fmla="*/ 706659 h 721722"/>
                <a:gd name="connsiteX0" fmla="*/ 0 w 5966147"/>
                <a:gd name="connsiteY0" fmla="*/ 744024 h 747754"/>
                <a:gd name="connsiteX1" fmla="*/ 896523 w 5966147"/>
                <a:gd name="connsiteY1" fmla="*/ 695987 h 747754"/>
                <a:gd name="connsiteX2" fmla="*/ 1686317 w 5966147"/>
                <a:gd name="connsiteY2" fmla="*/ 567925 h 747754"/>
                <a:gd name="connsiteX3" fmla="*/ 2294672 w 5966147"/>
                <a:gd name="connsiteY3" fmla="*/ 237097 h 747754"/>
                <a:gd name="connsiteX4" fmla="*/ 2572166 w 5966147"/>
                <a:gd name="connsiteY4" fmla="*/ 77020 h 747754"/>
                <a:gd name="connsiteX5" fmla="*/ 2849662 w 5966147"/>
                <a:gd name="connsiteY5" fmla="*/ 2317 h 747754"/>
                <a:gd name="connsiteX6" fmla="*/ 3073793 w 5966147"/>
                <a:gd name="connsiteY6" fmla="*/ 34332 h 747754"/>
                <a:gd name="connsiteX7" fmla="*/ 3351288 w 5966147"/>
                <a:gd name="connsiteY7" fmla="*/ 183738 h 747754"/>
                <a:gd name="connsiteX8" fmla="*/ 3746185 w 5966147"/>
                <a:gd name="connsiteY8" fmla="*/ 418519 h 747754"/>
                <a:gd name="connsiteX9" fmla="*/ 4173101 w 5966147"/>
                <a:gd name="connsiteY9" fmla="*/ 621284 h 747754"/>
                <a:gd name="connsiteX10" fmla="*/ 4674727 w 5966147"/>
                <a:gd name="connsiteY10" fmla="*/ 717331 h 747754"/>
                <a:gd name="connsiteX11" fmla="*/ 5966147 w 5966147"/>
                <a:gd name="connsiteY11" fmla="*/ 706659 h 74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66147" h="747754">
                  <a:moveTo>
                    <a:pt x="0" y="744024"/>
                  </a:moveTo>
                  <a:cubicBezTo>
                    <a:pt x="307735" y="759142"/>
                    <a:pt x="615470" y="725337"/>
                    <a:pt x="896523" y="695987"/>
                  </a:cubicBezTo>
                  <a:cubicBezTo>
                    <a:pt x="1177576" y="666637"/>
                    <a:pt x="1453292" y="644407"/>
                    <a:pt x="1686317" y="567925"/>
                  </a:cubicBezTo>
                  <a:cubicBezTo>
                    <a:pt x="1919342" y="491443"/>
                    <a:pt x="2147031" y="318914"/>
                    <a:pt x="2294672" y="237097"/>
                  </a:cubicBezTo>
                  <a:cubicBezTo>
                    <a:pt x="2442313" y="155280"/>
                    <a:pt x="2479668" y="116150"/>
                    <a:pt x="2572166" y="77020"/>
                  </a:cubicBezTo>
                  <a:cubicBezTo>
                    <a:pt x="2664664" y="37890"/>
                    <a:pt x="2766057" y="9432"/>
                    <a:pt x="2849662" y="2317"/>
                  </a:cubicBezTo>
                  <a:cubicBezTo>
                    <a:pt x="2933267" y="-4798"/>
                    <a:pt x="2990189" y="4095"/>
                    <a:pt x="3073793" y="34332"/>
                  </a:cubicBezTo>
                  <a:cubicBezTo>
                    <a:pt x="3157397" y="64569"/>
                    <a:pt x="3239223" y="119707"/>
                    <a:pt x="3351288" y="183738"/>
                  </a:cubicBezTo>
                  <a:cubicBezTo>
                    <a:pt x="3463353" y="247769"/>
                    <a:pt x="3609216" y="345595"/>
                    <a:pt x="3746185" y="418519"/>
                  </a:cubicBezTo>
                  <a:cubicBezTo>
                    <a:pt x="3883154" y="491443"/>
                    <a:pt x="4018344" y="571482"/>
                    <a:pt x="4173101" y="621284"/>
                  </a:cubicBezTo>
                  <a:cubicBezTo>
                    <a:pt x="4327858" y="671086"/>
                    <a:pt x="4375886" y="703102"/>
                    <a:pt x="4674727" y="717331"/>
                  </a:cubicBezTo>
                  <a:cubicBezTo>
                    <a:pt x="4973568" y="731560"/>
                    <a:pt x="5966147" y="706659"/>
                    <a:pt x="5966147" y="706659"/>
                  </a:cubicBezTo>
                </a:path>
              </a:pathLst>
            </a:custGeom>
            <a:ln w="38100" cmpd="sng">
              <a:solidFill>
                <a:srgbClr val="FF0000"/>
              </a:solidFill>
            </a:ln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cxnSp>
        <p:nvCxnSpPr>
          <p:cNvPr id="41" name="Straight Connector 40"/>
          <p:cNvCxnSpPr/>
          <p:nvPr/>
        </p:nvCxnSpPr>
        <p:spPr bwMode="auto">
          <a:xfrm flipH="1">
            <a:off x="6030185" y="3452059"/>
            <a:ext cx="2700242" cy="0"/>
          </a:xfrm>
          <a:prstGeom prst="line">
            <a:avLst/>
          </a:prstGeom>
          <a:solidFill>
            <a:srgbClr val="FFFF66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6412672" y="1858682"/>
            <a:ext cx="10332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δ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b="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b="0" dirty="0" smtClean="0">
                <a:solidFill>
                  <a:srgbClr val="0000FF"/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01521" y="2843482"/>
            <a:ext cx="16813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US" b="0" i="1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lang="en-US" b="0" i="1" baseline="-2500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n-US" b="0" i="1" dirty="0">
                <a:solidFill>
                  <a:srgbClr val="FF0000"/>
                </a:solidFill>
                <a:latin typeface="Times New Roman"/>
                <a:cs typeface="Times New Roman"/>
              </a:rPr>
              <a:t>|</a:t>
            </a:r>
            <a:r>
              <a:rPr lang="en-US" b="0" dirty="0">
                <a:solidFill>
                  <a:srgbClr val="FF0000"/>
                </a:solidFill>
                <a:latin typeface="Times New Roman"/>
                <a:cs typeface="Times New Roman"/>
              </a:rPr>
              <a:t>0,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σ</a:t>
            </a:r>
            <a:r>
              <a:rPr lang="en-US" b="0" baseline="-25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Lik</a:t>
            </a:r>
            <a:r>
              <a:rPr lang="en-US" b="0" baseline="300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lang="en-US" b="0" dirty="0" smtClean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lang="en-US" sz="2000" b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35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/>
          <p:nvPr/>
        </p:nvSpPr>
        <p:spPr>
          <a:xfrm>
            <a:off x="-84610" y="38680"/>
            <a:ext cx="929531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dirty="0" smtClean="0"/>
              <a:t>Joint </a:t>
            </a:r>
            <a:r>
              <a:rPr lang="de-DE" sz="3200" dirty="0" err="1" smtClean="0"/>
              <a:t>treatment</a:t>
            </a:r>
            <a:r>
              <a:rPr lang="de-DE" sz="3200" dirty="0" smtClean="0"/>
              <a:t> </a:t>
            </a:r>
            <a:r>
              <a:rPr lang="de-DE" sz="3200" dirty="0" err="1" smtClean="0"/>
              <a:t>of</a:t>
            </a:r>
            <a:r>
              <a:rPr lang="de-DE" sz="3200" dirty="0" smtClean="0"/>
              <a:t> SNPs </a:t>
            </a:r>
            <a:r>
              <a:rPr lang="de-DE" sz="3200" dirty="0" err="1" smtClean="0"/>
              <a:t>automatically</a:t>
            </a:r>
            <a:r>
              <a:rPr lang="de-DE" sz="3200" dirty="0" smtClean="0"/>
              <a:t> </a:t>
            </a:r>
            <a:r>
              <a:rPr lang="de-DE" sz="3200" dirty="0" err="1" smtClean="0"/>
              <a:t>takes</a:t>
            </a:r>
            <a:r>
              <a:rPr lang="de-DE" sz="3200" dirty="0" smtClean="0"/>
              <a:t> </a:t>
            </a:r>
            <a:r>
              <a:rPr lang="de-DE" sz="3200" dirty="0" err="1" smtClean="0"/>
              <a:t>account</a:t>
            </a:r>
            <a:r>
              <a:rPr lang="de-DE" sz="3200" dirty="0" smtClean="0"/>
              <a:t>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de-DE" sz="3200" dirty="0" err="1" smtClean="0"/>
              <a:t>linkage</a:t>
            </a:r>
            <a:r>
              <a:rPr lang="de-DE" sz="3200" dirty="0" smtClean="0"/>
              <a:t> </a:t>
            </a:r>
            <a:r>
              <a:rPr lang="de-DE" sz="3200" dirty="0" err="1" smtClean="0"/>
              <a:t>structure</a:t>
            </a:r>
            <a:r>
              <a:rPr lang="de-DE" sz="3200" dirty="0" smtClean="0"/>
              <a:t> 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508249"/>
              </p:ext>
            </p:extLst>
          </p:nvPr>
        </p:nvGraphicFramePr>
        <p:xfrm>
          <a:off x="481655" y="1781127"/>
          <a:ext cx="4687888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1" name="Equation" r:id="rId3" imgW="2171700" imgH="482600" progId="Equation.3">
                  <p:embed/>
                </p:oleObj>
              </mc:Choice>
              <mc:Fallback>
                <p:oleObj name="Equation" r:id="rId3" imgW="2171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655" y="1781127"/>
                        <a:ext cx="4687888" cy="10398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206245" y="5000076"/>
            <a:ext cx="4971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Most SNPs are only associated with disease through linkage with causal SNP. Their association will be “explained away.</a:t>
            </a:r>
          </a:p>
        </p:txBody>
      </p:sp>
      <p:pic>
        <p:nvPicPr>
          <p:cNvPr id="4" name="Picture 3" descr="G2-chr9-comparison-zoomed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22" b="3170"/>
          <a:stretch/>
        </p:blipFill>
        <p:spPr>
          <a:xfrm>
            <a:off x="5629460" y="3430357"/>
            <a:ext cx="3359747" cy="33889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01300" y="3082968"/>
            <a:ext cx="5532458" cy="1659601"/>
            <a:chOff x="1121671" y="2849394"/>
            <a:chExt cx="5532458" cy="2088587"/>
          </a:xfrm>
        </p:grpSpPr>
        <p:cxnSp>
          <p:nvCxnSpPr>
            <p:cNvPr id="30" name="Straight Connector 29"/>
            <p:cNvCxnSpPr/>
            <p:nvPr/>
          </p:nvCxnSpPr>
          <p:spPr bwMode="auto">
            <a:xfrm>
              <a:off x="1359484" y="4567509"/>
              <a:ext cx="3871783" cy="0"/>
            </a:xfrm>
            <a:prstGeom prst="line">
              <a:avLst/>
            </a:prstGeom>
            <a:solidFill>
              <a:srgbClr val="FF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/>
            <p:cNvCxnSpPr/>
            <p:nvPr/>
          </p:nvCxnSpPr>
          <p:spPr bwMode="auto">
            <a:xfrm flipV="1">
              <a:off x="1831652" y="2849394"/>
              <a:ext cx="0" cy="1841603"/>
            </a:xfrm>
            <a:prstGeom prst="line">
              <a:avLst/>
            </a:prstGeom>
            <a:solidFill>
              <a:srgbClr val="FF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385604" y="3087983"/>
              <a:ext cx="3845662" cy="0"/>
            </a:xfrm>
            <a:prstGeom prst="line">
              <a:avLst/>
            </a:prstGeom>
            <a:solidFill>
              <a:srgbClr val="FFFF66"/>
            </a:solidFill>
            <a:ln w="2857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TextBox 35"/>
            <p:cNvSpPr txBox="1"/>
            <p:nvPr/>
          </p:nvSpPr>
          <p:spPr>
            <a:xfrm>
              <a:off x="1121671" y="2873899"/>
              <a:ext cx="233329" cy="368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1</a:t>
              </a:r>
              <a:endParaRPr lang="en-US" b="0" dirty="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1505485" y="3114622"/>
              <a:ext cx="3739094" cy="1425452"/>
            </a:xfrm>
            <a:custGeom>
              <a:avLst/>
              <a:gdLst>
                <a:gd name="connsiteX0" fmla="*/ 0 w 1041400"/>
                <a:gd name="connsiteY0" fmla="*/ 755650 h 755650"/>
                <a:gd name="connsiteX1" fmla="*/ 1041400 w 1041400"/>
                <a:gd name="connsiteY1" fmla="*/ 0 h 755650"/>
                <a:gd name="connsiteX0" fmla="*/ 0 w 1041400"/>
                <a:gd name="connsiteY0" fmla="*/ 755650 h 755650"/>
                <a:gd name="connsiteX1" fmla="*/ 444500 w 1041400"/>
                <a:gd name="connsiteY1" fmla="*/ 222250 h 755650"/>
                <a:gd name="connsiteX2" fmla="*/ 1041400 w 1041400"/>
                <a:gd name="connsiteY2" fmla="*/ 0 h 755650"/>
                <a:gd name="connsiteX0" fmla="*/ 0 w 1041400"/>
                <a:gd name="connsiteY0" fmla="*/ 895350 h 895350"/>
                <a:gd name="connsiteX1" fmla="*/ 444500 w 1041400"/>
                <a:gd name="connsiteY1" fmla="*/ 361950 h 895350"/>
                <a:gd name="connsiteX2" fmla="*/ 685800 w 1041400"/>
                <a:gd name="connsiteY2" fmla="*/ 0 h 895350"/>
                <a:gd name="connsiteX3" fmla="*/ 1041400 w 1041400"/>
                <a:gd name="connsiteY3" fmla="*/ 139700 h 895350"/>
                <a:gd name="connsiteX0" fmla="*/ 0 w 1041400"/>
                <a:gd name="connsiteY0" fmla="*/ 959560 h 959560"/>
                <a:gd name="connsiteX1" fmla="*/ 444500 w 1041400"/>
                <a:gd name="connsiteY1" fmla="*/ 426160 h 959560"/>
                <a:gd name="connsiteX2" fmla="*/ 685800 w 1041400"/>
                <a:gd name="connsiteY2" fmla="*/ 64210 h 959560"/>
                <a:gd name="connsiteX3" fmla="*/ 1041400 w 1041400"/>
                <a:gd name="connsiteY3" fmla="*/ 203910 h 959560"/>
                <a:gd name="connsiteX0" fmla="*/ 0 w 1041400"/>
                <a:gd name="connsiteY0" fmla="*/ 895350 h 895350"/>
                <a:gd name="connsiteX1" fmla="*/ 444500 w 1041400"/>
                <a:gd name="connsiteY1" fmla="*/ 361950 h 895350"/>
                <a:gd name="connsiteX2" fmla="*/ 685800 w 1041400"/>
                <a:gd name="connsiteY2" fmla="*/ 0 h 895350"/>
                <a:gd name="connsiteX3" fmla="*/ 1041400 w 1041400"/>
                <a:gd name="connsiteY3" fmla="*/ 139700 h 895350"/>
                <a:gd name="connsiteX0" fmla="*/ 0 w 1041400"/>
                <a:gd name="connsiteY0" fmla="*/ 939830 h 939830"/>
                <a:gd name="connsiteX1" fmla="*/ 444500 w 1041400"/>
                <a:gd name="connsiteY1" fmla="*/ 406430 h 939830"/>
                <a:gd name="connsiteX2" fmla="*/ 685800 w 1041400"/>
                <a:gd name="connsiteY2" fmla="*/ 44480 h 939830"/>
                <a:gd name="connsiteX3" fmla="*/ 1041400 w 1041400"/>
                <a:gd name="connsiteY3" fmla="*/ 184180 h 939830"/>
                <a:gd name="connsiteX0" fmla="*/ 0 w 1041400"/>
                <a:gd name="connsiteY0" fmla="*/ 939830 h 939830"/>
                <a:gd name="connsiteX1" fmla="*/ 444500 w 1041400"/>
                <a:gd name="connsiteY1" fmla="*/ 406430 h 939830"/>
                <a:gd name="connsiteX2" fmla="*/ 685800 w 1041400"/>
                <a:gd name="connsiteY2" fmla="*/ 44480 h 939830"/>
                <a:gd name="connsiteX3" fmla="*/ 1041400 w 1041400"/>
                <a:gd name="connsiteY3" fmla="*/ 184180 h 939830"/>
                <a:gd name="connsiteX0" fmla="*/ 0 w 1041400"/>
                <a:gd name="connsiteY0" fmla="*/ 896202 h 896202"/>
                <a:gd name="connsiteX1" fmla="*/ 444500 w 1041400"/>
                <a:gd name="connsiteY1" fmla="*/ 362802 h 896202"/>
                <a:gd name="connsiteX2" fmla="*/ 685800 w 1041400"/>
                <a:gd name="connsiteY2" fmla="*/ 852 h 896202"/>
                <a:gd name="connsiteX3" fmla="*/ 1041400 w 1041400"/>
                <a:gd name="connsiteY3" fmla="*/ 140552 h 896202"/>
                <a:gd name="connsiteX0" fmla="*/ 0 w 1041400"/>
                <a:gd name="connsiteY0" fmla="*/ 917495 h 917495"/>
                <a:gd name="connsiteX1" fmla="*/ 635000 w 1041400"/>
                <a:gd name="connsiteY1" fmla="*/ 663495 h 917495"/>
                <a:gd name="connsiteX2" fmla="*/ 685800 w 1041400"/>
                <a:gd name="connsiteY2" fmla="*/ 22145 h 917495"/>
                <a:gd name="connsiteX3" fmla="*/ 1041400 w 1041400"/>
                <a:gd name="connsiteY3" fmla="*/ 161845 h 917495"/>
                <a:gd name="connsiteX0" fmla="*/ 0 w 2489200"/>
                <a:gd name="connsiteY0" fmla="*/ 961945 h 961945"/>
                <a:gd name="connsiteX1" fmla="*/ 2082800 w 2489200"/>
                <a:gd name="connsiteY1" fmla="*/ 663495 h 961945"/>
                <a:gd name="connsiteX2" fmla="*/ 2133600 w 2489200"/>
                <a:gd name="connsiteY2" fmla="*/ 22145 h 961945"/>
                <a:gd name="connsiteX3" fmla="*/ 2489200 w 2489200"/>
                <a:gd name="connsiteY3" fmla="*/ 161845 h 961945"/>
                <a:gd name="connsiteX0" fmla="*/ 0 w 2489200"/>
                <a:gd name="connsiteY0" fmla="*/ 961945 h 963635"/>
                <a:gd name="connsiteX1" fmla="*/ 2082800 w 2489200"/>
                <a:gd name="connsiteY1" fmla="*/ 663495 h 963635"/>
                <a:gd name="connsiteX2" fmla="*/ 2133600 w 2489200"/>
                <a:gd name="connsiteY2" fmla="*/ 22145 h 963635"/>
                <a:gd name="connsiteX3" fmla="*/ 2489200 w 2489200"/>
                <a:gd name="connsiteY3" fmla="*/ 161845 h 963635"/>
                <a:gd name="connsiteX0" fmla="*/ 0 w 2489200"/>
                <a:gd name="connsiteY0" fmla="*/ 961945 h 961945"/>
                <a:gd name="connsiteX1" fmla="*/ 1301750 w 2489200"/>
                <a:gd name="connsiteY1" fmla="*/ 917496 h 961945"/>
                <a:gd name="connsiteX2" fmla="*/ 2082800 w 2489200"/>
                <a:gd name="connsiteY2" fmla="*/ 663495 h 961945"/>
                <a:gd name="connsiteX3" fmla="*/ 2133600 w 2489200"/>
                <a:gd name="connsiteY3" fmla="*/ 22145 h 961945"/>
                <a:gd name="connsiteX4" fmla="*/ 2489200 w 2489200"/>
                <a:gd name="connsiteY4" fmla="*/ 161845 h 961945"/>
                <a:gd name="connsiteX0" fmla="*/ 0 w 2489200"/>
                <a:gd name="connsiteY0" fmla="*/ 962338 h 962338"/>
                <a:gd name="connsiteX1" fmla="*/ 1301750 w 2489200"/>
                <a:gd name="connsiteY1" fmla="*/ 917889 h 962338"/>
                <a:gd name="connsiteX2" fmla="*/ 2133600 w 2489200"/>
                <a:gd name="connsiteY2" fmla="*/ 670238 h 962338"/>
                <a:gd name="connsiteX3" fmla="*/ 2133600 w 2489200"/>
                <a:gd name="connsiteY3" fmla="*/ 22538 h 962338"/>
                <a:gd name="connsiteX4" fmla="*/ 2489200 w 2489200"/>
                <a:gd name="connsiteY4" fmla="*/ 162238 h 962338"/>
                <a:gd name="connsiteX0" fmla="*/ 0 w 2489200"/>
                <a:gd name="connsiteY0" fmla="*/ 962338 h 962338"/>
                <a:gd name="connsiteX1" fmla="*/ 1301750 w 2489200"/>
                <a:gd name="connsiteY1" fmla="*/ 917889 h 962338"/>
                <a:gd name="connsiteX2" fmla="*/ 2133600 w 2489200"/>
                <a:gd name="connsiteY2" fmla="*/ 670238 h 962338"/>
                <a:gd name="connsiteX3" fmla="*/ 2133600 w 2489200"/>
                <a:gd name="connsiteY3" fmla="*/ 22538 h 962338"/>
                <a:gd name="connsiteX4" fmla="*/ 2489200 w 2489200"/>
                <a:gd name="connsiteY4" fmla="*/ 162238 h 962338"/>
                <a:gd name="connsiteX0" fmla="*/ 0 w 5581650"/>
                <a:gd name="connsiteY0" fmla="*/ 1755101 h 1755101"/>
                <a:gd name="connsiteX1" fmla="*/ 1301750 w 5581650"/>
                <a:gd name="connsiteY1" fmla="*/ 1710652 h 1755101"/>
                <a:gd name="connsiteX2" fmla="*/ 2133600 w 5581650"/>
                <a:gd name="connsiteY2" fmla="*/ 1463001 h 1755101"/>
                <a:gd name="connsiteX3" fmla="*/ 2133600 w 5581650"/>
                <a:gd name="connsiteY3" fmla="*/ 815301 h 1755101"/>
                <a:gd name="connsiteX4" fmla="*/ 5581650 w 5581650"/>
                <a:gd name="connsiteY4" fmla="*/ 2501 h 1755101"/>
                <a:gd name="connsiteX0" fmla="*/ 0 w 5581650"/>
                <a:gd name="connsiteY0" fmla="*/ 1752877 h 1752877"/>
                <a:gd name="connsiteX1" fmla="*/ 1301750 w 5581650"/>
                <a:gd name="connsiteY1" fmla="*/ 1708428 h 1752877"/>
                <a:gd name="connsiteX2" fmla="*/ 2133600 w 5581650"/>
                <a:gd name="connsiteY2" fmla="*/ 1460777 h 1752877"/>
                <a:gd name="connsiteX3" fmla="*/ 2133600 w 5581650"/>
                <a:gd name="connsiteY3" fmla="*/ 813077 h 1752877"/>
                <a:gd name="connsiteX4" fmla="*/ 5581650 w 5581650"/>
                <a:gd name="connsiteY4" fmla="*/ 277 h 1752877"/>
                <a:gd name="connsiteX0" fmla="*/ 0 w 5581650"/>
                <a:gd name="connsiteY0" fmla="*/ 1752917 h 1752917"/>
                <a:gd name="connsiteX1" fmla="*/ 1301750 w 5581650"/>
                <a:gd name="connsiteY1" fmla="*/ 1708468 h 1752917"/>
                <a:gd name="connsiteX2" fmla="*/ 2133600 w 5581650"/>
                <a:gd name="connsiteY2" fmla="*/ 1460817 h 1752917"/>
                <a:gd name="connsiteX3" fmla="*/ 2933700 w 5581650"/>
                <a:gd name="connsiteY3" fmla="*/ 736917 h 1752917"/>
                <a:gd name="connsiteX4" fmla="*/ 5581650 w 5581650"/>
                <a:gd name="connsiteY4" fmla="*/ 317 h 1752917"/>
                <a:gd name="connsiteX0" fmla="*/ 0 w 5581650"/>
                <a:gd name="connsiteY0" fmla="*/ 1753032 h 1753032"/>
                <a:gd name="connsiteX1" fmla="*/ 1301750 w 5581650"/>
                <a:gd name="connsiteY1" fmla="*/ 1708583 h 1753032"/>
                <a:gd name="connsiteX2" fmla="*/ 2133600 w 5581650"/>
                <a:gd name="connsiteY2" fmla="*/ 1460932 h 1753032"/>
                <a:gd name="connsiteX3" fmla="*/ 2933700 w 5581650"/>
                <a:gd name="connsiteY3" fmla="*/ 737032 h 1753032"/>
                <a:gd name="connsiteX4" fmla="*/ 5581650 w 5581650"/>
                <a:gd name="connsiteY4" fmla="*/ 432 h 1753032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33600 w 5581650"/>
                <a:gd name="connsiteY2" fmla="*/ 1461708 h 1753808"/>
                <a:gd name="connsiteX3" fmla="*/ 2933700 w 5581650"/>
                <a:gd name="connsiteY3" fmla="*/ 7378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33600 w 5581650"/>
                <a:gd name="connsiteY2" fmla="*/ 1461708 h 1753808"/>
                <a:gd name="connsiteX3" fmla="*/ 2965450 w 5581650"/>
                <a:gd name="connsiteY3" fmla="*/ 7886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33600 w 5581650"/>
                <a:gd name="connsiteY2" fmla="*/ 1461708 h 1753808"/>
                <a:gd name="connsiteX3" fmla="*/ 2965450 w 5581650"/>
                <a:gd name="connsiteY3" fmla="*/ 7886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53808"/>
                <a:gd name="connsiteX1" fmla="*/ 1301750 w 5581650"/>
                <a:gd name="connsiteY1" fmla="*/ 1709359 h 1753808"/>
                <a:gd name="connsiteX2" fmla="*/ 2184400 w 5581650"/>
                <a:gd name="connsiteY2" fmla="*/ 1512508 h 1753808"/>
                <a:gd name="connsiteX3" fmla="*/ 2965450 w 5581650"/>
                <a:gd name="connsiteY3" fmla="*/ 788608 h 1753808"/>
                <a:gd name="connsiteX4" fmla="*/ 4013200 w 5581650"/>
                <a:gd name="connsiteY4" fmla="*/ 58360 h 1753808"/>
                <a:gd name="connsiteX5" fmla="*/ 5581650 w 5581650"/>
                <a:gd name="connsiteY5" fmla="*/ 1208 h 1753808"/>
                <a:gd name="connsiteX0" fmla="*/ 0 w 5581650"/>
                <a:gd name="connsiteY0" fmla="*/ 1753808 h 1777328"/>
                <a:gd name="connsiteX1" fmla="*/ 1301750 w 5581650"/>
                <a:gd name="connsiteY1" fmla="*/ 1760159 h 1777328"/>
                <a:gd name="connsiteX2" fmla="*/ 2184400 w 5581650"/>
                <a:gd name="connsiteY2" fmla="*/ 1512508 h 1777328"/>
                <a:gd name="connsiteX3" fmla="*/ 2965450 w 5581650"/>
                <a:gd name="connsiteY3" fmla="*/ 788608 h 1777328"/>
                <a:gd name="connsiteX4" fmla="*/ 4013200 w 5581650"/>
                <a:gd name="connsiteY4" fmla="*/ 58360 h 1777328"/>
                <a:gd name="connsiteX5" fmla="*/ 5581650 w 5581650"/>
                <a:gd name="connsiteY5" fmla="*/ 1208 h 1777328"/>
                <a:gd name="connsiteX0" fmla="*/ 0 w 5568950"/>
                <a:gd name="connsiteY0" fmla="*/ 1785558 h 1785558"/>
                <a:gd name="connsiteX1" fmla="*/ 1289050 w 5568950"/>
                <a:gd name="connsiteY1" fmla="*/ 1760159 h 1785558"/>
                <a:gd name="connsiteX2" fmla="*/ 2171700 w 5568950"/>
                <a:gd name="connsiteY2" fmla="*/ 1512508 h 1785558"/>
                <a:gd name="connsiteX3" fmla="*/ 2952750 w 5568950"/>
                <a:gd name="connsiteY3" fmla="*/ 788608 h 1785558"/>
                <a:gd name="connsiteX4" fmla="*/ 4000500 w 5568950"/>
                <a:gd name="connsiteY4" fmla="*/ 58360 h 1785558"/>
                <a:gd name="connsiteX5" fmla="*/ 5568950 w 5568950"/>
                <a:gd name="connsiteY5" fmla="*/ 1208 h 1785558"/>
                <a:gd name="connsiteX0" fmla="*/ 0 w 5568950"/>
                <a:gd name="connsiteY0" fmla="*/ 1785558 h 1791115"/>
                <a:gd name="connsiteX1" fmla="*/ 1289050 w 5568950"/>
                <a:gd name="connsiteY1" fmla="*/ 1760159 h 1791115"/>
                <a:gd name="connsiteX2" fmla="*/ 2171700 w 5568950"/>
                <a:gd name="connsiteY2" fmla="*/ 1512508 h 1791115"/>
                <a:gd name="connsiteX3" fmla="*/ 2952750 w 5568950"/>
                <a:gd name="connsiteY3" fmla="*/ 788608 h 1791115"/>
                <a:gd name="connsiteX4" fmla="*/ 4000500 w 5568950"/>
                <a:gd name="connsiteY4" fmla="*/ 58360 h 1791115"/>
                <a:gd name="connsiteX5" fmla="*/ 5568950 w 5568950"/>
                <a:gd name="connsiteY5" fmla="*/ 1208 h 1791115"/>
                <a:gd name="connsiteX0" fmla="*/ 0 w 5568950"/>
                <a:gd name="connsiteY0" fmla="*/ 1785558 h 1791115"/>
                <a:gd name="connsiteX1" fmla="*/ 1289050 w 5568950"/>
                <a:gd name="connsiteY1" fmla="*/ 1760159 h 1791115"/>
                <a:gd name="connsiteX2" fmla="*/ 2171700 w 5568950"/>
                <a:gd name="connsiteY2" fmla="*/ 1512508 h 1791115"/>
                <a:gd name="connsiteX3" fmla="*/ 2628900 w 5568950"/>
                <a:gd name="connsiteY3" fmla="*/ 1131510 h 1791115"/>
                <a:gd name="connsiteX4" fmla="*/ 2952750 w 5568950"/>
                <a:gd name="connsiteY4" fmla="*/ 788608 h 1791115"/>
                <a:gd name="connsiteX5" fmla="*/ 4000500 w 5568950"/>
                <a:gd name="connsiteY5" fmla="*/ 58360 h 1791115"/>
                <a:gd name="connsiteX6" fmla="*/ 5568950 w 5568950"/>
                <a:gd name="connsiteY6" fmla="*/ 1208 h 1791115"/>
                <a:gd name="connsiteX0" fmla="*/ 0 w 5568950"/>
                <a:gd name="connsiteY0" fmla="*/ 1784350 h 1789907"/>
                <a:gd name="connsiteX1" fmla="*/ 1289050 w 5568950"/>
                <a:gd name="connsiteY1" fmla="*/ 1758951 h 1789907"/>
                <a:gd name="connsiteX2" fmla="*/ 2171700 w 5568950"/>
                <a:gd name="connsiteY2" fmla="*/ 1511300 h 1789907"/>
                <a:gd name="connsiteX3" fmla="*/ 2628900 w 5568950"/>
                <a:gd name="connsiteY3" fmla="*/ 1130302 h 1789907"/>
                <a:gd name="connsiteX4" fmla="*/ 2952750 w 5568950"/>
                <a:gd name="connsiteY4" fmla="*/ 787400 h 1789907"/>
                <a:gd name="connsiteX5" fmla="*/ 4000500 w 5568950"/>
                <a:gd name="connsiteY5" fmla="*/ 101602 h 1789907"/>
                <a:gd name="connsiteX6" fmla="*/ 5568950 w 5568950"/>
                <a:gd name="connsiteY6" fmla="*/ 0 h 1789907"/>
                <a:gd name="connsiteX0" fmla="*/ 0 w 5568950"/>
                <a:gd name="connsiteY0" fmla="*/ 1784350 h 1789907"/>
                <a:gd name="connsiteX1" fmla="*/ 1289050 w 5568950"/>
                <a:gd name="connsiteY1" fmla="*/ 1758951 h 1789907"/>
                <a:gd name="connsiteX2" fmla="*/ 2171700 w 5568950"/>
                <a:gd name="connsiteY2" fmla="*/ 1511300 h 1789907"/>
                <a:gd name="connsiteX3" fmla="*/ 2628900 w 5568950"/>
                <a:gd name="connsiteY3" fmla="*/ 1130302 h 1789907"/>
                <a:gd name="connsiteX4" fmla="*/ 2952750 w 5568950"/>
                <a:gd name="connsiteY4" fmla="*/ 787400 h 1789907"/>
                <a:gd name="connsiteX5" fmla="*/ 3390900 w 5568950"/>
                <a:gd name="connsiteY5" fmla="*/ 381002 h 1789907"/>
                <a:gd name="connsiteX6" fmla="*/ 4000500 w 5568950"/>
                <a:gd name="connsiteY6" fmla="*/ 101602 h 1789907"/>
                <a:gd name="connsiteX7" fmla="*/ 5568950 w 5568950"/>
                <a:gd name="connsiteY7" fmla="*/ 0 h 1789907"/>
                <a:gd name="connsiteX0" fmla="*/ 0 w 5702300"/>
                <a:gd name="connsiteY0" fmla="*/ 1778000 h 1783557"/>
                <a:gd name="connsiteX1" fmla="*/ 1289050 w 5702300"/>
                <a:gd name="connsiteY1" fmla="*/ 1752601 h 1783557"/>
                <a:gd name="connsiteX2" fmla="*/ 2171700 w 5702300"/>
                <a:gd name="connsiteY2" fmla="*/ 1504950 h 1783557"/>
                <a:gd name="connsiteX3" fmla="*/ 2628900 w 5702300"/>
                <a:gd name="connsiteY3" fmla="*/ 1123952 h 1783557"/>
                <a:gd name="connsiteX4" fmla="*/ 2952750 w 5702300"/>
                <a:gd name="connsiteY4" fmla="*/ 781050 h 1783557"/>
                <a:gd name="connsiteX5" fmla="*/ 3390900 w 5702300"/>
                <a:gd name="connsiteY5" fmla="*/ 374652 h 1783557"/>
                <a:gd name="connsiteX6" fmla="*/ 4000500 w 5702300"/>
                <a:gd name="connsiteY6" fmla="*/ 95252 h 1783557"/>
                <a:gd name="connsiteX7" fmla="*/ 5702300 w 5702300"/>
                <a:gd name="connsiteY7" fmla="*/ 0 h 1783557"/>
                <a:gd name="connsiteX0" fmla="*/ 0 w 5702300"/>
                <a:gd name="connsiteY0" fmla="*/ 1778000 h 1783557"/>
                <a:gd name="connsiteX1" fmla="*/ 1289050 w 5702300"/>
                <a:gd name="connsiteY1" fmla="*/ 1752601 h 1783557"/>
                <a:gd name="connsiteX2" fmla="*/ 2171700 w 5702300"/>
                <a:gd name="connsiteY2" fmla="*/ 1504950 h 1783557"/>
                <a:gd name="connsiteX3" fmla="*/ 2628900 w 5702300"/>
                <a:gd name="connsiteY3" fmla="*/ 1123952 h 1783557"/>
                <a:gd name="connsiteX4" fmla="*/ 2952750 w 5702300"/>
                <a:gd name="connsiteY4" fmla="*/ 781050 h 1783557"/>
                <a:gd name="connsiteX5" fmla="*/ 3390900 w 5702300"/>
                <a:gd name="connsiteY5" fmla="*/ 374652 h 1783557"/>
                <a:gd name="connsiteX6" fmla="*/ 4000500 w 5702300"/>
                <a:gd name="connsiteY6" fmla="*/ 95252 h 1783557"/>
                <a:gd name="connsiteX7" fmla="*/ 5702300 w 5702300"/>
                <a:gd name="connsiteY7" fmla="*/ 0 h 1783557"/>
                <a:gd name="connsiteX0" fmla="*/ 0 w 5702300"/>
                <a:gd name="connsiteY0" fmla="*/ 1778000 h 1783557"/>
                <a:gd name="connsiteX1" fmla="*/ 1289050 w 5702300"/>
                <a:gd name="connsiteY1" fmla="*/ 1752601 h 1783557"/>
                <a:gd name="connsiteX2" fmla="*/ 1746250 w 5702300"/>
                <a:gd name="connsiteY2" fmla="*/ 1682752 h 1783557"/>
                <a:gd name="connsiteX3" fmla="*/ 2171700 w 5702300"/>
                <a:gd name="connsiteY3" fmla="*/ 1504950 h 1783557"/>
                <a:gd name="connsiteX4" fmla="*/ 2628900 w 5702300"/>
                <a:gd name="connsiteY4" fmla="*/ 1123952 h 1783557"/>
                <a:gd name="connsiteX5" fmla="*/ 2952750 w 5702300"/>
                <a:gd name="connsiteY5" fmla="*/ 781050 h 1783557"/>
                <a:gd name="connsiteX6" fmla="*/ 3390900 w 5702300"/>
                <a:gd name="connsiteY6" fmla="*/ 374652 h 1783557"/>
                <a:gd name="connsiteX7" fmla="*/ 4000500 w 5702300"/>
                <a:gd name="connsiteY7" fmla="*/ 95252 h 1783557"/>
                <a:gd name="connsiteX8" fmla="*/ 5702300 w 5702300"/>
                <a:gd name="connsiteY8" fmla="*/ 0 h 178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02300" h="1783557">
                  <a:moveTo>
                    <a:pt x="0" y="1778000"/>
                  </a:moveTo>
                  <a:cubicBezTo>
                    <a:pt x="212725" y="1776942"/>
                    <a:pt x="941917" y="1802343"/>
                    <a:pt x="1289050" y="1752601"/>
                  </a:cubicBezTo>
                  <a:cubicBezTo>
                    <a:pt x="1577975" y="1733551"/>
                    <a:pt x="1599142" y="1724027"/>
                    <a:pt x="1746250" y="1682752"/>
                  </a:cubicBezTo>
                  <a:cubicBezTo>
                    <a:pt x="1893358" y="1641477"/>
                    <a:pt x="2024592" y="1598083"/>
                    <a:pt x="2171700" y="1504950"/>
                  </a:cubicBezTo>
                  <a:cubicBezTo>
                    <a:pt x="2318808" y="1411817"/>
                    <a:pt x="2498725" y="1244602"/>
                    <a:pt x="2628900" y="1123952"/>
                  </a:cubicBezTo>
                  <a:cubicBezTo>
                    <a:pt x="2759075" y="1003302"/>
                    <a:pt x="2825750" y="905933"/>
                    <a:pt x="2952750" y="781050"/>
                  </a:cubicBezTo>
                  <a:cubicBezTo>
                    <a:pt x="3079750" y="656167"/>
                    <a:pt x="3216275" y="488952"/>
                    <a:pt x="3390900" y="374652"/>
                  </a:cubicBezTo>
                  <a:cubicBezTo>
                    <a:pt x="3565525" y="260352"/>
                    <a:pt x="3640667" y="161927"/>
                    <a:pt x="4000500" y="95252"/>
                  </a:cubicBezTo>
                  <a:cubicBezTo>
                    <a:pt x="4441825" y="-27515"/>
                    <a:pt x="5420784" y="7409"/>
                    <a:pt x="5702300" y="0"/>
                  </a:cubicBezTo>
                </a:path>
              </a:pathLst>
            </a:custGeom>
            <a:ln w="57150" cmpd="sng">
              <a:solidFill>
                <a:srgbClr val="008000"/>
              </a:solidFill>
            </a:ln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6110718"/>
                </p:ext>
              </p:extLst>
            </p:nvPr>
          </p:nvGraphicFramePr>
          <p:xfrm>
            <a:off x="5323637" y="4051627"/>
            <a:ext cx="1330492" cy="886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52" name="Equation" r:id="rId6" imgW="723900" imgH="457200" progId="Equation.3">
                    <p:embed/>
                  </p:oleObj>
                </mc:Choice>
                <mc:Fallback>
                  <p:oleObj name="Equation" r:id="rId6" imgW="7239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323637" y="4051627"/>
                          <a:ext cx="1330492" cy="8863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259353"/>
              </p:ext>
            </p:extLst>
          </p:nvPr>
        </p:nvGraphicFramePr>
        <p:xfrm>
          <a:off x="480944" y="1192685"/>
          <a:ext cx="438626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3" name="Equation" r:id="rId8" imgW="2032000" imgH="241300" progId="Equation.3">
                  <p:embed/>
                </p:oleObj>
              </mc:Choice>
              <mc:Fallback>
                <p:oleObj name="Equation" r:id="rId8" imgW="2032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0944" y="1192685"/>
                        <a:ext cx="4386262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388162" y="1233626"/>
            <a:ext cx="3002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independent SNPs</a:t>
            </a:r>
            <a:endParaRPr lang="en-US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388162" y="2059098"/>
            <a:ext cx="332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joint analysis of SNPs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9853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3521" y="61299"/>
            <a:ext cx="8952713" cy="984885"/>
          </a:xfrm>
        </p:spPr>
        <p:txBody>
          <a:bodyPr lIns="0" tIns="0" rIns="0" bIns="0">
            <a:spAutoFit/>
          </a:bodyPr>
          <a:lstStyle/>
          <a:p>
            <a:r>
              <a:rPr lang="de-DE" sz="3200" b="1" dirty="0" err="1" smtClean="0"/>
              <a:t>Atheroscleroris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is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common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main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cause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of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cardiovascular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diseases</a:t>
            </a:r>
            <a:endParaRPr lang="de-DE" sz="3200" b="1" dirty="0"/>
          </a:p>
        </p:txBody>
      </p:sp>
      <p:sp>
        <p:nvSpPr>
          <p:cNvPr id="15" name="Rechteck 5"/>
          <p:cNvSpPr/>
          <p:nvPr/>
        </p:nvSpPr>
        <p:spPr>
          <a:xfrm>
            <a:off x="430277" y="5672071"/>
            <a:ext cx="8144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0" dirty="0" smtClean="0"/>
              <a:t>Plaques arise from chronic </a:t>
            </a:r>
            <a:r>
              <a:rPr lang="en-US" sz="2000" b="0" dirty="0"/>
              <a:t>inflammatory response of </a:t>
            </a:r>
            <a:r>
              <a:rPr lang="en-US" sz="2000" b="0" dirty="0" smtClean="0"/>
              <a:t>white blood cells </a:t>
            </a:r>
            <a:r>
              <a:rPr lang="en-US" sz="2000" b="0" dirty="0"/>
              <a:t>in </a:t>
            </a:r>
            <a:r>
              <a:rPr lang="en-US" sz="2000" b="0" dirty="0" smtClean="0"/>
              <a:t>artery walls</a:t>
            </a:r>
            <a:endParaRPr lang="de-DE" sz="2000" b="0" dirty="0" smtClean="0"/>
          </a:p>
        </p:txBody>
      </p:sp>
      <p:pic>
        <p:nvPicPr>
          <p:cNvPr id="4" name="Picture 3" descr="Screen Shot 2015-10-24 at 12.27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600200"/>
            <a:ext cx="7277100" cy="3644900"/>
          </a:xfrm>
          <a:prstGeom prst="rect">
            <a:avLst/>
          </a:prstGeom>
        </p:spPr>
      </p:pic>
      <p:sp>
        <p:nvSpPr>
          <p:cNvPr id="10" name="Rechteck 5"/>
          <p:cNvSpPr/>
          <p:nvPr/>
        </p:nvSpPr>
        <p:spPr>
          <a:xfrm>
            <a:off x="918515" y="4082090"/>
            <a:ext cx="834194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500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Plaque</a:t>
            </a:r>
            <a:endParaRPr lang="de-DE" sz="1500" b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4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/>
          <p:nvPr/>
        </p:nvSpPr>
        <p:spPr>
          <a:xfrm>
            <a:off x="-10673" y="81920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How to learn </a:t>
            </a:r>
            <a:r>
              <a:rPr lang="en-US" sz="3200" dirty="0" err="1" smtClean="0"/>
              <a:t>hyperparameters</a:t>
            </a:r>
            <a:r>
              <a:rPr lang="en-US" sz="3200" dirty="0" smtClean="0"/>
              <a:t>         ?</a:t>
            </a:r>
            <a:endParaRPr lang="de-DE" dirty="0"/>
          </a:p>
        </p:txBody>
      </p:sp>
      <p:sp>
        <p:nvSpPr>
          <p:cNvPr id="11" name="TextBox 10"/>
          <p:cNvSpPr txBox="1"/>
          <p:nvPr/>
        </p:nvSpPr>
        <p:spPr>
          <a:xfrm>
            <a:off x="284003" y="780389"/>
            <a:ext cx="848685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b="0" dirty="0" smtClean="0"/>
              <a:t>Avoid point estimates of </a:t>
            </a:r>
            <a:r>
              <a:rPr lang="en-US" b="0" dirty="0"/>
              <a:t>parameters </a:t>
            </a:r>
            <a:r>
              <a:rPr lang="en-US" sz="2800" b="0" i="1" dirty="0" smtClean="0">
                <a:latin typeface="Times New Roman"/>
                <a:cs typeface="Times New Roman"/>
              </a:rPr>
              <a:t>v</a:t>
            </a:r>
            <a:r>
              <a:rPr lang="en-US" sz="2800" b="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800" b="0" dirty="0" smtClean="0"/>
              <a:t> </a:t>
            </a:r>
            <a:r>
              <a:rPr lang="en-US" b="0" dirty="0" smtClean="0"/>
              <a:t>because </a:t>
            </a:r>
            <a:r>
              <a:rPr lang="en-US" b="0" dirty="0"/>
              <a:t>they can only be estimated very </a:t>
            </a:r>
            <a:r>
              <a:rPr lang="en-US" b="0" dirty="0" smtClean="0"/>
              <a:t>unreliably</a:t>
            </a:r>
            <a:endParaRPr lang="en-US" b="0" dirty="0"/>
          </a:p>
          <a:p>
            <a:pPr>
              <a:spcAft>
                <a:spcPts val="600"/>
              </a:spcAft>
            </a:pPr>
            <a:r>
              <a:rPr lang="en-US" b="0" dirty="0"/>
              <a:t> </a:t>
            </a:r>
            <a:r>
              <a:rPr lang="en-US" b="0" dirty="0" smtClean="0"/>
              <a:t>   ⇒ integrate out parameters </a:t>
            </a:r>
            <a:r>
              <a:rPr lang="en-US" dirty="0" smtClean="0">
                <a:latin typeface="Times New Roman"/>
                <a:cs typeface="Times New Roman"/>
              </a:rPr>
              <a:t>v </a:t>
            </a:r>
            <a:r>
              <a:rPr lang="en-US" b="0" dirty="0" smtClean="0">
                <a:latin typeface="Times New Roman"/>
                <a:cs typeface="Times New Roman"/>
              </a:rPr>
              <a:t>= (</a:t>
            </a:r>
            <a:r>
              <a:rPr lang="en-US" b="0" i="1" dirty="0" smtClean="0">
                <a:latin typeface="Times New Roman"/>
                <a:cs typeface="Times New Roman"/>
              </a:rPr>
              <a:t>v</a:t>
            </a:r>
            <a:r>
              <a:rPr lang="en-US" b="0" baseline="-25000" dirty="0" smtClean="0">
                <a:latin typeface="Times New Roman"/>
                <a:cs typeface="Times New Roman"/>
              </a:rPr>
              <a:t>0 </a:t>
            </a:r>
            <a:r>
              <a:rPr lang="en-US" b="0" dirty="0" smtClean="0">
                <a:latin typeface="Times New Roman"/>
                <a:cs typeface="Times New Roman"/>
              </a:rPr>
              <a:t>,</a:t>
            </a:r>
            <a:r>
              <a:rPr lang="en-US" b="0" i="1" dirty="0" smtClean="0">
                <a:latin typeface="Times New Roman"/>
                <a:cs typeface="Times New Roman"/>
              </a:rPr>
              <a:t>v</a:t>
            </a:r>
            <a:r>
              <a:rPr lang="en-US" b="0" baseline="-25000" dirty="0" smtClean="0">
                <a:latin typeface="Times New Roman"/>
                <a:cs typeface="Times New Roman"/>
              </a:rPr>
              <a:t>1</a:t>
            </a:r>
            <a:r>
              <a:rPr lang="en-US" b="0" dirty="0" smtClean="0">
                <a:latin typeface="Times New Roman"/>
                <a:cs typeface="Times New Roman"/>
              </a:rPr>
              <a:t>,</a:t>
            </a:r>
            <a:r>
              <a:rPr lang="en-US" b="0" i="1" dirty="0" smtClean="0">
                <a:latin typeface="Times New Roman"/>
                <a:cs typeface="Times New Roman"/>
              </a:rPr>
              <a:t>…,v</a:t>
            </a:r>
            <a:r>
              <a:rPr lang="en-US" b="0" i="1" baseline="-25000" dirty="0" smtClean="0">
                <a:latin typeface="Times New Roman"/>
                <a:cs typeface="Times New Roman"/>
              </a:rPr>
              <a:t>i </a:t>
            </a:r>
            <a:r>
              <a:rPr lang="en-US" b="0" i="1" dirty="0" smtClean="0">
                <a:latin typeface="Times New Roman"/>
                <a:cs typeface="Times New Roman"/>
              </a:rPr>
              <a:t>,…</a:t>
            </a:r>
            <a:r>
              <a:rPr lang="en-US" b="0" dirty="0" smtClean="0">
                <a:latin typeface="Times New Roman"/>
                <a:cs typeface="Times New Roman"/>
              </a:rPr>
              <a:t>) </a:t>
            </a:r>
            <a:r>
              <a:rPr lang="en-US" b="0" dirty="0" smtClean="0">
                <a:latin typeface="+mn-lt"/>
                <a:cs typeface="Times New Roman"/>
              </a:rPr>
              <a:t>!</a:t>
            </a:r>
            <a:endParaRPr lang="en-US" sz="2800" b="0" dirty="0">
              <a:latin typeface="+mn-lt"/>
              <a:cs typeface="Times New Roman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31210"/>
              </p:ext>
            </p:extLst>
          </p:nvPr>
        </p:nvGraphicFramePr>
        <p:xfrm>
          <a:off x="6906504" y="85725"/>
          <a:ext cx="1055688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9" name="Equation" r:id="rId3" imgW="381000" imgH="228600" progId="Equation.3">
                  <p:embed/>
                </p:oleObj>
              </mc:Choice>
              <mc:Fallback>
                <p:oleObj name="Equation" r:id="rId3" imgW="381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06504" y="85725"/>
                        <a:ext cx="1055688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98799" y="2120565"/>
            <a:ext cx="520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⇒ </a:t>
            </a:r>
            <a:r>
              <a:rPr lang="en-US" b="0" dirty="0" smtClean="0"/>
              <a:t>maximize the </a:t>
            </a:r>
            <a:r>
              <a:rPr lang="en-US" b="0" i="1" dirty="0" smtClean="0"/>
              <a:t>marginal </a:t>
            </a:r>
            <a:r>
              <a:rPr lang="en-US" b="0" dirty="0" smtClean="0"/>
              <a:t>likelihood:</a:t>
            </a:r>
            <a:endParaRPr lang="en-US" sz="2800" b="0" i="1" baseline="-25000" dirty="0">
              <a:latin typeface="Times New Roman"/>
              <a:cs typeface="Times New Roman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87407"/>
              </p:ext>
            </p:extLst>
          </p:nvPr>
        </p:nvGraphicFramePr>
        <p:xfrm>
          <a:off x="720295" y="2797175"/>
          <a:ext cx="67865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0" name="Equation" r:id="rId5" imgW="3022600" imgH="228600" progId="Equation.3">
                  <p:embed/>
                </p:oleObj>
              </mc:Choice>
              <mc:Fallback>
                <p:oleObj name="Equation" r:id="rId5" imgW="3022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0295" y="2797175"/>
                        <a:ext cx="678656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593276"/>
              </p:ext>
            </p:extLst>
          </p:nvPr>
        </p:nvGraphicFramePr>
        <p:xfrm>
          <a:off x="695325" y="3295650"/>
          <a:ext cx="72993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1" name="Equation" r:id="rId7" imgW="3251200" imgH="482600" progId="Equation.3">
                  <p:embed/>
                </p:oleObj>
              </mc:Choice>
              <mc:Fallback>
                <p:oleObj name="Equation" r:id="rId7" imgW="3251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5325" y="3295650"/>
                        <a:ext cx="7299325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92111" y="4521652"/>
            <a:ext cx="8794464" cy="2158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900"/>
              </a:spcAft>
              <a:buFont typeface="Arial"/>
              <a:buChar char="•"/>
            </a:pPr>
            <a:r>
              <a:rPr lang="en-US" b="0" dirty="0" smtClean="0"/>
              <a:t>Integral over </a:t>
            </a:r>
            <a:r>
              <a:rPr lang="en-US" dirty="0" smtClean="0">
                <a:latin typeface="Times New Roman"/>
                <a:cs typeface="Times New Roman"/>
              </a:rPr>
              <a:t>v</a:t>
            </a:r>
            <a:r>
              <a:rPr lang="en-US" b="0" dirty="0" smtClean="0"/>
              <a:t> usually by MCMC sampling. </a:t>
            </a:r>
            <a:r>
              <a:rPr lang="en-US" b="0" dirty="0"/>
              <a:t>V</a:t>
            </a:r>
            <a:r>
              <a:rPr lang="en-US" b="0" dirty="0" smtClean="0"/>
              <a:t>ery inefficient.</a:t>
            </a:r>
          </a:p>
          <a:p>
            <a:pPr marL="342900" indent="-342900">
              <a:spcAft>
                <a:spcPts val="900"/>
              </a:spcAft>
              <a:buFont typeface="Arial"/>
              <a:buChar char="•"/>
            </a:pPr>
            <a:r>
              <a:rPr lang="en-US" b="0" i="1" dirty="0" smtClean="0"/>
              <a:t>We found analytical approximation </a:t>
            </a:r>
            <a:r>
              <a:rPr lang="en-US" b="0" dirty="0" smtClean="0"/>
              <a:t>(iterative Laplace approx.)</a:t>
            </a:r>
            <a:r>
              <a:rPr lang="en-US" b="0" u="sng" dirty="0" smtClean="0"/>
              <a:t>  </a:t>
            </a:r>
            <a:br>
              <a:rPr lang="en-US" b="0" u="sng" dirty="0" smtClean="0"/>
            </a:br>
            <a:r>
              <a:rPr lang="en-US" b="0" dirty="0" smtClean="0"/>
              <a:t>⇒ can efficiently optimize marginal likelihood</a:t>
            </a:r>
          </a:p>
          <a:p>
            <a:pPr marL="342900" indent="-342900">
              <a:lnSpc>
                <a:spcPct val="90000"/>
              </a:lnSpc>
              <a:spcAft>
                <a:spcPts val="900"/>
              </a:spcAft>
              <a:buFont typeface="Arial"/>
              <a:buChar char="•"/>
            </a:pPr>
            <a:r>
              <a:rPr lang="en-US" b="0" dirty="0" smtClean="0"/>
              <a:t>Bayesian approach allows us to learn </a:t>
            </a:r>
            <a:r>
              <a:rPr lang="en-US" b="0" dirty="0" err="1" smtClean="0"/>
              <a:t>hyperparameters</a:t>
            </a:r>
            <a:r>
              <a:rPr lang="en-US" b="0" dirty="0" smtClean="0"/>
              <a:t> even though we have no reliable point estimates for any of the </a:t>
            </a:r>
            <a:r>
              <a:rPr lang="en-US" sz="2800" b="0" i="1" dirty="0" smtClean="0">
                <a:latin typeface="Times New Roman"/>
                <a:cs typeface="Times New Roman"/>
              </a:rPr>
              <a:t>v</a:t>
            </a:r>
            <a:r>
              <a:rPr lang="en-US" sz="2800" b="0" i="1" baseline="-25000" dirty="0" smtClean="0">
                <a:latin typeface="Times New Roman"/>
                <a:cs typeface="Times New Roman"/>
              </a:rPr>
              <a:t>i</a:t>
            </a:r>
            <a:r>
              <a:rPr lang="en-US" b="0" dirty="0" smtClean="0">
                <a:latin typeface="Times New Roman"/>
                <a:cs typeface="Times New Roman"/>
              </a:rPr>
              <a:t>‘</a:t>
            </a:r>
            <a:r>
              <a:rPr lang="en-US" b="0" dirty="0" smtClean="0"/>
              <a:t>s 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5218629" y="2393149"/>
            <a:ext cx="973578" cy="451889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158472" y="2124369"/>
            <a:ext cx="1702487" cy="545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0" dirty="0" smtClean="0"/>
              <a:t>no dependence on effect sizes </a:t>
            </a:r>
            <a:r>
              <a:rPr lang="en-US" sz="2000" dirty="0" smtClean="0">
                <a:latin typeface="Times New Roman"/>
                <a:cs typeface="Times New Roman"/>
              </a:rPr>
              <a:t>v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5622902" y="3224101"/>
            <a:ext cx="922677" cy="499356"/>
          </a:xfrm>
          <a:prstGeom prst="straightConnector1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6013683" y="3224101"/>
            <a:ext cx="933532" cy="499356"/>
          </a:xfrm>
          <a:prstGeom prst="straightConnector1">
            <a:avLst/>
          </a:prstGeom>
          <a:solidFill>
            <a:srgbClr val="FFFF6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058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/>
          <p:nvPr/>
        </p:nvSpPr>
        <p:spPr>
          <a:xfrm>
            <a:off x="736430" y="70880"/>
            <a:ext cx="76844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Bayesian meta-analysis without genotype-level information</a:t>
            </a:r>
            <a:endParaRPr lang="de-DE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542053"/>
              </p:ext>
            </p:extLst>
          </p:nvPr>
        </p:nvGraphicFramePr>
        <p:xfrm>
          <a:off x="598700" y="3969781"/>
          <a:ext cx="8383588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89" name="Equation" r:id="rId3" imgW="3733800" imgH="520700" progId="Equation.3">
                  <p:embed/>
                </p:oleObj>
              </mc:Choice>
              <mc:Fallback>
                <p:oleObj name="Equation" r:id="rId3" imgW="3733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8700" y="3969781"/>
                        <a:ext cx="8383588" cy="1165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801018"/>
              </p:ext>
            </p:extLst>
          </p:nvPr>
        </p:nvGraphicFramePr>
        <p:xfrm>
          <a:off x="717464" y="1765425"/>
          <a:ext cx="72993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90" name="Equation" r:id="rId5" imgW="3251200" imgH="482600" progId="Equation.3">
                  <p:embed/>
                </p:oleObj>
              </mc:Choice>
              <mc:Fallback>
                <p:oleObj name="Equation" r:id="rId5" imgW="3251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464" y="1765425"/>
                        <a:ext cx="7299325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3941" y="1244468"/>
            <a:ext cx="8130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Marginal likelihood for single GWAS: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370" y="3502868"/>
            <a:ext cx="8520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Marginal likelihood for meta-analysis with several GWAS: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 bwMode="auto">
          <a:xfrm rot="16200000">
            <a:off x="3809882" y="1888695"/>
            <a:ext cx="282694" cy="2149295"/>
          </a:xfrm>
          <a:prstGeom prst="leftBrace">
            <a:avLst>
              <a:gd name="adj1" fmla="val 72537"/>
              <a:gd name="adj2" fmla="val 49572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3288" y="3114153"/>
            <a:ext cx="1374792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0" dirty="0" smtClean="0"/>
              <a:t>Likelihood</a:t>
            </a:r>
          </a:p>
        </p:txBody>
      </p:sp>
      <p:sp>
        <p:nvSpPr>
          <p:cNvPr id="11" name="Left Brace 10"/>
          <p:cNvSpPr/>
          <p:nvPr/>
        </p:nvSpPr>
        <p:spPr bwMode="auto">
          <a:xfrm rot="16200000">
            <a:off x="4271223" y="3696144"/>
            <a:ext cx="206265" cy="3083271"/>
          </a:xfrm>
          <a:prstGeom prst="leftBrace">
            <a:avLst>
              <a:gd name="adj1" fmla="val 72537"/>
              <a:gd name="adj2" fmla="val 49572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9776" y="5329102"/>
            <a:ext cx="2784242" cy="6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0" dirty="0" smtClean="0"/>
              <a:t>product of likelihoods over all studies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8328" y="6026497"/>
            <a:ext cx="8835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Approximate likelihoods with few parameters (~10</a:t>
            </a:r>
            <a:r>
              <a:rPr lang="en-US" b="0" baseline="30000" dirty="0" smtClean="0"/>
              <a:t>6</a:t>
            </a:r>
            <a:r>
              <a:rPr lang="en-US" b="0" dirty="0" smtClean="0"/>
              <a:t> per study)</a:t>
            </a:r>
          </a:p>
          <a:p>
            <a:r>
              <a:rPr lang="en-US" b="0" dirty="0" smtClean="0"/>
              <a:t>⇒ no genotype information needed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7870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/>
          <p:nvPr/>
        </p:nvSpPr>
        <p:spPr>
          <a:xfrm>
            <a:off x="0" y="81920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Gene-environment interactions</a:t>
            </a:r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332843" y="3855987"/>
            <a:ext cx="806896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 smtClean="0"/>
              <a:t>Increases number of </a:t>
            </a:r>
            <a:r>
              <a:rPr lang="en-US" sz="2800" b="0" i="1" dirty="0" smtClean="0">
                <a:latin typeface="Times New Roman"/>
                <a:cs typeface="Times New Roman"/>
              </a:rPr>
              <a:t>v</a:t>
            </a:r>
            <a:r>
              <a:rPr lang="en-US" b="0" dirty="0" smtClean="0"/>
              <a:t>-parameters 3-fold </a:t>
            </a:r>
          </a:p>
          <a:p>
            <a:pPr>
              <a:spcAft>
                <a:spcPts val="600"/>
              </a:spcAft>
            </a:pPr>
            <a:r>
              <a:rPr lang="en-US" b="0" dirty="0" smtClean="0"/>
              <a:t>⇒ unproblematic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686494"/>
              </p:ext>
            </p:extLst>
          </p:nvPr>
        </p:nvGraphicFramePr>
        <p:xfrm>
          <a:off x="331918" y="2165350"/>
          <a:ext cx="85121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7" name="Equation" r:id="rId3" imgW="3695700" imgH="317500" progId="Equation.3">
                  <p:embed/>
                </p:oleObj>
              </mc:Choice>
              <mc:Fallback>
                <p:oleObj name="Equation" r:id="rId3" imgW="36957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1918" y="2165350"/>
                        <a:ext cx="8512175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373973" y="900624"/>
            <a:ext cx="4207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0" dirty="0" smtClean="0"/>
              <a:t>product of SNP features and environment variables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6350188" y="1639179"/>
            <a:ext cx="20778" cy="670613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5886260" y="1650035"/>
            <a:ext cx="203408" cy="659757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332844" y="4969292"/>
            <a:ext cx="82969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 smtClean="0"/>
              <a:t>Works the same for interactions between SNPs and </a:t>
            </a:r>
            <a:r>
              <a:rPr lang="en-US" b="0" dirty="0"/>
              <a:t>principle </a:t>
            </a:r>
            <a:r>
              <a:rPr lang="en-US" b="0" dirty="0" smtClean="0"/>
              <a:t>components describing population substructure.</a:t>
            </a:r>
          </a:p>
          <a:p>
            <a:pPr>
              <a:spcAft>
                <a:spcPts val="600"/>
              </a:spcAft>
            </a:pPr>
            <a:r>
              <a:rPr lang="en-US" b="0" dirty="0" smtClean="0"/>
              <a:t>⇒ What SNPs have effect in particular population?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5561040" y="2787858"/>
            <a:ext cx="202977" cy="273409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6632419" y="2768168"/>
            <a:ext cx="521041" cy="325656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5221093" y="3007025"/>
            <a:ext cx="1997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0" dirty="0" smtClean="0"/>
              <a:t>effect sizes of interactions</a:t>
            </a:r>
          </a:p>
        </p:txBody>
      </p:sp>
    </p:spTree>
    <p:extLst>
      <p:ext uri="{BB962C8B-B14F-4D97-AF65-F5344CB8AC3E}">
        <p14:creationId xmlns:p14="http://schemas.microsoft.com/office/powerpoint/2010/main" val="75178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4579030" y="5728394"/>
            <a:ext cx="2897693" cy="584892"/>
          </a:xfrm>
          <a:custGeom>
            <a:avLst/>
            <a:gdLst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591921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698639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13" fmla="*/ 6414408 w 6414408"/>
              <a:gd name="connsiteY13" fmla="*/ 730655 h 730655"/>
              <a:gd name="connsiteX0" fmla="*/ 0 w 6414408"/>
              <a:gd name="connsiteY0" fmla="*/ 709311 h 730655"/>
              <a:gd name="connsiteX1" fmla="*/ 896523 w 6414408"/>
              <a:gd name="connsiteY1" fmla="*/ 709311 h 730655"/>
              <a:gd name="connsiteX2" fmla="*/ 1686317 w 6414408"/>
              <a:gd name="connsiteY2" fmla="*/ 581249 h 730655"/>
              <a:gd name="connsiteX3" fmla="*/ 2294672 w 6414408"/>
              <a:gd name="connsiteY3" fmla="*/ 250421 h 730655"/>
              <a:gd name="connsiteX4" fmla="*/ 2561494 w 6414408"/>
              <a:gd name="connsiteY4" fmla="*/ 69000 h 730655"/>
              <a:gd name="connsiteX5" fmla="*/ 2849662 w 6414408"/>
              <a:gd name="connsiteY5" fmla="*/ 15641 h 730655"/>
              <a:gd name="connsiteX6" fmla="*/ 2956391 w 6414408"/>
              <a:gd name="connsiteY6" fmla="*/ 15641 h 730655"/>
              <a:gd name="connsiteX7" fmla="*/ 3351288 w 6414408"/>
              <a:gd name="connsiteY7" fmla="*/ 197062 h 730655"/>
              <a:gd name="connsiteX8" fmla="*/ 3746185 w 6414408"/>
              <a:gd name="connsiteY8" fmla="*/ 431843 h 730655"/>
              <a:gd name="connsiteX9" fmla="*/ 4173101 w 6414408"/>
              <a:gd name="connsiteY9" fmla="*/ 634608 h 730655"/>
              <a:gd name="connsiteX10" fmla="*/ 4674727 w 6414408"/>
              <a:gd name="connsiteY10" fmla="*/ 698639 h 730655"/>
              <a:gd name="connsiteX11" fmla="*/ 5475194 w 6414408"/>
              <a:gd name="connsiteY11" fmla="*/ 719983 h 730655"/>
              <a:gd name="connsiteX12" fmla="*/ 6414408 w 6414408"/>
              <a:gd name="connsiteY12" fmla="*/ 730655 h 730655"/>
              <a:gd name="connsiteX0" fmla="*/ 0 w 5475194"/>
              <a:gd name="connsiteY0" fmla="*/ 709311 h 723082"/>
              <a:gd name="connsiteX1" fmla="*/ 896523 w 5475194"/>
              <a:gd name="connsiteY1" fmla="*/ 709311 h 723082"/>
              <a:gd name="connsiteX2" fmla="*/ 1686317 w 5475194"/>
              <a:gd name="connsiteY2" fmla="*/ 581249 h 723082"/>
              <a:gd name="connsiteX3" fmla="*/ 2294672 w 5475194"/>
              <a:gd name="connsiteY3" fmla="*/ 250421 h 723082"/>
              <a:gd name="connsiteX4" fmla="*/ 2561494 w 5475194"/>
              <a:gd name="connsiteY4" fmla="*/ 69000 h 723082"/>
              <a:gd name="connsiteX5" fmla="*/ 2849662 w 5475194"/>
              <a:gd name="connsiteY5" fmla="*/ 15641 h 723082"/>
              <a:gd name="connsiteX6" fmla="*/ 2956391 w 5475194"/>
              <a:gd name="connsiteY6" fmla="*/ 15641 h 723082"/>
              <a:gd name="connsiteX7" fmla="*/ 3351288 w 5475194"/>
              <a:gd name="connsiteY7" fmla="*/ 197062 h 723082"/>
              <a:gd name="connsiteX8" fmla="*/ 3746185 w 5475194"/>
              <a:gd name="connsiteY8" fmla="*/ 431843 h 723082"/>
              <a:gd name="connsiteX9" fmla="*/ 4173101 w 5475194"/>
              <a:gd name="connsiteY9" fmla="*/ 634608 h 723082"/>
              <a:gd name="connsiteX10" fmla="*/ 4674727 w 5475194"/>
              <a:gd name="connsiteY10" fmla="*/ 698639 h 723082"/>
              <a:gd name="connsiteX11" fmla="*/ 5475194 w 5475194"/>
              <a:gd name="connsiteY11" fmla="*/ 719983 h 723082"/>
              <a:gd name="connsiteX0" fmla="*/ 0 w 5870091"/>
              <a:gd name="connsiteY0" fmla="*/ 709311 h 723082"/>
              <a:gd name="connsiteX1" fmla="*/ 896523 w 5870091"/>
              <a:gd name="connsiteY1" fmla="*/ 709311 h 723082"/>
              <a:gd name="connsiteX2" fmla="*/ 1686317 w 5870091"/>
              <a:gd name="connsiteY2" fmla="*/ 581249 h 723082"/>
              <a:gd name="connsiteX3" fmla="*/ 2294672 w 5870091"/>
              <a:gd name="connsiteY3" fmla="*/ 250421 h 723082"/>
              <a:gd name="connsiteX4" fmla="*/ 2561494 w 5870091"/>
              <a:gd name="connsiteY4" fmla="*/ 69000 h 723082"/>
              <a:gd name="connsiteX5" fmla="*/ 2849662 w 5870091"/>
              <a:gd name="connsiteY5" fmla="*/ 15641 h 723082"/>
              <a:gd name="connsiteX6" fmla="*/ 2956391 w 5870091"/>
              <a:gd name="connsiteY6" fmla="*/ 15641 h 723082"/>
              <a:gd name="connsiteX7" fmla="*/ 3351288 w 5870091"/>
              <a:gd name="connsiteY7" fmla="*/ 197062 h 723082"/>
              <a:gd name="connsiteX8" fmla="*/ 3746185 w 5870091"/>
              <a:gd name="connsiteY8" fmla="*/ 431843 h 723082"/>
              <a:gd name="connsiteX9" fmla="*/ 4173101 w 5870091"/>
              <a:gd name="connsiteY9" fmla="*/ 634608 h 723082"/>
              <a:gd name="connsiteX10" fmla="*/ 4674727 w 5870091"/>
              <a:gd name="connsiteY10" fmla="*/ 698639 h 723082"/>
              <a:gd name="connsiteX11" fmla="*/ 5870091 w 5870091"/>
              <a:gd name="connsiteY11" fmla="*/ 719983 h 723082"/>
              <a:gd name="connsiteX0" fmla="*/ 0 w 5870091"/>
              <a:gd name="connsiteY0" fmla="*/ 709311 h 735046"/>
              <a:gd name="connsiteX1" fmla="*/ 896523 w 5870091"/>
              <a:gd name="connsiteY1" fmla="*/ 709311 h 735046"/>
              <a:gd name="connsiteX2" fmla="*/ 1686317 w 5870091"/>
              <a:gd name="connsiteY2" fmla="*/ 581249 h 735046"/>
              <a:gd name="connsiteX3" fmla="*/ 2294672 w 5870091"/>
              <a:gd name="connsiteY3" fmla="*/ 250421 h 735046"/>
              <a:gd name="connsiteX4" fmla="*/ 2561494 w 5870091"/>
              <a:gd name="connsiteY4" fmla="*/ 69000 h 735046"/>
              <a:gd name="connsiteX5" fmla="*/ 2849662 w 5870091"/>
              <a:gd name="connsiteY5" fmla="*/ 15641 h 735046"/>
              <a:gd name="connsiteX6" fmla="*/ 2956391 w 5870091"/>
              <a:gd name="connsiteY6" fmla="*/ 15641 h 735046"/>
              <a:gd name="connsiteX7" fmla="*/ 3351288 w 5870091"/>
              <a:gd name="connsiteY7" fmla="*/ 197062 h 735046"/>
              <a:gd name="connsiteX8" fmla="*/ 3746185 w 5870091"/>
              <a:gd name="connsiteY8" fmla="*/ 431843 h 735046"/>
              <a:gd name="connsiteX9" fmla="*/ 4173101 w 5870091"/>
              <a:gd name="connsiteY9" fmla="*/ 634608 h 735046"/>
              <a:gd name="connsiteX10" fmla="*/ 4674727 w 5870091"/>
              <a:gd name="connsiteY10" fmla="*/ 730655 h 735046"/>
              <a:gd name="connsiteX11" fmla="*/ 5870091 w 5870091"/>
              <a:gd name="connsiteY11" fmla="*/ 719983 h 735046"/>
              <a:gd name="connsiteX0" fmla="*/ 0 w 5966147"/>
              <a:gd name="connsiteY0" fmla="*/ 709311 h 735046"/>
              <a:gd name="connsiteX1" fmla="*/ 896523 w 5966147"/>
              <a:gd name="connsiteY1" fmla="*/ 709311 h 735046"/>
              <a:gd name="connsiteX2" fmla="*/ 1686317 w 5966147"/>
              <a:gd name="connsiteY2" fmla="*/ 581249 h 735046"/>
              <a:gd name="connsiteX3" fmla="*/ 2294672 w 5966147"/>
              <a:gd name="connsiteY3" fmla="*/ 250421 h 735046"/>
              <a:gd name="connsiteX4" fmla="*/ 2561494 w 5966147"/>
              <a:gd name="connsiteY4" fmla="*/ 69000 h 735046"/>
              <a:gd name="connsiteX5" fmla="*/ 2849662 w 5966147"/>
              <a:gd name="connsiteY5" fmla="*/ 15641 h 735046"/>
              <a:gd name="connsiteX6" fmla="*/ 2956391 w 5966147"/>
              <a:gd name="connsiteY6" fmla="*/ 15641 h 735046"/>
              <a:gd name="connsiteX7" fmla="*/ 3351288 w 5966147"/>
              <a:gd name="connsiteY7" fmla="*/ 197062 h 735046"/>
              <a:gd name="connsiteX8" fmla="*/ 3746185 w 5966147"/>
              <a:gd name="connsiteY8" fmla="*/ 431843 h 735046"/>
              <a:gd name="connsiteX9" fmla="*/ 4173101 w 5966147"/>
              <a:gd name="connsiteY9" fmla="*/ 634608 h 735046"/>
              <a:gd name="connsiteX10" fmla="*/ 4674727 w 5966147"/>
              <a:gd name="connsiteY10" fmla="*/ 730655 h 735046"/>
              <a:gd name="connsiteX11" fmla="*/ 5966147 w 5966147"/>
              <a:gd name="connsiteY11" fmla="*/ 719983 h 735046"/>
              <a:gd name="connsiteX0" fmla="*/ 0 w 5966147"/>
              <a:gd name="connsiteY0" fmla="*/ 710321 h 736056"/>
              <a:gd name="connsiteX1" fmla="*/ 896523 w 5966147"/>
              <a:gd name="connsiteY1" fmla="*/ 710321 h 736056"/>
              <a:gd name="connsiteX2" fmla="*/ 1686317 w 5966147"/>
              <a:gd name="connsiteY2" fmla="*/ 582259 h 736056"/>
              <a:gd name="connsiteX3" fmla="*/ 2294672 w 5966147"/>
              <a:gd name="connsiteY3" fmla="*/ 251431 h 736056"/>
              <a:gd name="connsiteX4" fmla="*/ 2572166 w 5966147"/>
              <a:gd name="connsiteY4" fmla="*/ 91354 h 736056"/>
              <a:gd name="connsiteX5" fmla="*/ 2849662 w 5966147"/>
              <a:gd name="connsiteY5" fmla="*/ 16651 h 736056"/>
              <a:gd name="connsiteX6" fmla="*/ 2956391 w 5966147"/>
              <a:gd name="connsiteY6" fmla="*/ 16651 h 736056"/>
              <a:gd name="connsiteX7" fmla="*/ 3351288 w 5966147"/>
              <a:gd name="connsiteY7" fmla="*/ 198072 h 736056"/>
              <a:gd name="connsiteX8" fmla="*/ 3746185 w 5966147"/>
              <a:gd name="connsiteY8" fmla="*/ 432853 h 736056"/>
              <a:gd name="connsiteX9" fmla="*/ 4173101 w 5966147"/>
              <a:gd name="connsiteY9" fmla="*/ 635618 h 736056"/>
              <a:gd name="connsiteX10" fmla="*/ 4674727 w 5966147"/>
              <a:gd name="connsiteY10" fmla="*/ 731665 h 736056"/>
              <a:gd name="connsiteX11" fmla="*/ 5966147 w 5966147"/>
              <a:gd name="connsiteY11" fmla="*/ 720993 h 736056"/>
              <a:gd name="connsiteX0" fmla="*/ 0 w 5966147"/>
              <a:gd name="connsiteY0" fmla="*/ 695987 h 721722"/>
              <a:gd name="connsiteX1" fmla="*/ 896523 w 5966147"/>
              <a:gd name="connsiteY1" fmla="*/ 695987 h 721722"/>
              <a:gd name="connsiteX2" fmla="*/ 1686317 w 5966147"/>
              <a:gd name="connsiteY2" fmla="*/ 567925 h 721722"/>
              <a:gd name="connsiteX3" fmla="*/ 2294672 w 5966147"/>
              <a:gd name="connsiteY3" fmla="*/ 237097 h 721722"/>
              <a:gd name="connsiteX4" fmla="*/ 2572166 w 5966147"/>
              <a:gd name="connsiteY4" fmla="*/ 77020 h 721722"/>
              <a:gd name="connsiteX5" fmla="*/ 2849662 w 5966147"/>
              <a:gd name="connsiteY5" fmla="*/ 2317 h 721722"/>
              <a:gd name="connsiteX6" fmla="*/ 3073793 w 5966147"/>
              <a:gd name="connsiteY6" fmla="*/ 34332 h 721722"/>
              <a:gd name="connsiteX7" fmla="*/ 3351288 w 5966147"/>
              <a:gd name="connsiteY7" fmla="*/ 183738 h 721722"/>
              <a:gd name="connsiteX8" fmla="*/ 3746185 w 5966147"/>
              <a:gd name="connsiteY8" fmla="*/ 418519 h 721722"/>
              <a:gd name="connsiteX9" fmla="*/ 4173101 w 5966147"/>
              <a:gd name="connsiteY9" fmla="*/ 621284 h 721722"/>
              <a:gd name="connsiteX10" fmla="*/ 4674727 w 5966147"/>
              <a:gd name="connsiteY10" fmla="*/ 717331 h 721722"/>
              <a:gd name="connsiteX11" fmla="*/ 5966147 w 5966147"/>
              <a:gd name="connsiteY11" fmla="*/ 706659 h 721722"/>
              <a:gd name="connsiteX0" fmla="*/ 0 w 5966147"/>
              <a:gd name="connsiteY0" fmla="*/ 744024 h 747754"/>
              <a:gd name="connsiteX1" fmla="*/ 896523 w 5966147"/>
              <a:gd name="connsiteY1" fmla="*/ 695987 h 747754"/>
              <a:gd name="connsiteX2" fmla="*/ 1686317 w 5966147"/>
              <a:gd name="connsiteY2" fmla="*/ 567925 h 747754"/>
              <a:gd name="connsiteX3" fmla="*/ 2294672 w 5966147"/>
              <a:gd name="connsiteY3" fmla="*/ 237097 h 747754"/>
              <a:gd name="connsiteX4" fmla="*/ 2572166 w 5966147"/>
              <a:gd name="connsiteY4" fmla="*/ 77020 h 747754"/>
              <a:gd name="connsiteX5" fmla="*/ 2849662 w 5966147"/>
              <a:gd name="connsiteY5" fmla="*/ 2317 h 747754"/>
              <a:gd name="connsiteX6" fmla="*/ 3073793 w 5966147"/>
              <a:gd name="connsiteY6" fmla="*/ 34332 h 747754"/>
              <a:gd name="connsiteX7" fmla="*/ 3351288 w 5966147"/>
              <a:gd name="connsiteY7" fmla="*/ 183738 h 747754"/>
              <a:gd name="connsiteX8" fmla="*/ 3746185 w 5966147"/>
              <a:gd name="connsiteY8" fmla="*/ 418519 h 747754"/>
              <a:gd name="connsiteX9" fmla="*/ 4173101 w 5966147"/>
              <a:gd name="connsiteY9" fmla="*/ 621284 h 747754"/>
              <a:gd name="connsiteX10" fmla="*/ 4674727 w 5966147"/>
              <a:gd name="connsiteY10" fmla="*/ 717331 h 747754"/>
              <a:gd name="connsiteX11" fmla="*/ 5966147 w 5966147"/>
              <a:gd name="connsiteY11" fmla="*/ 706659 h 747754"/>
              <a:gd name="connsiteX0" fmla="*/ 0 w 5983631"/>
              <a:gd name="connsiteY0" fmla="*/ 744024 h 747754"/>
              <a:gd name="connsiteX1" fmla="*/ 896523 w 5983631"/>
              <a:gd name="connsiteY1" fmla="*/ 695987 h 747754"/>
              <a:gd name="connsiteX2" fmla="*/ 1686317 w 5983631"/>
              <a:gd name="connsiteY2" fmla="*/ 567925 h 747754"/>
              <a:gd name="connsiteX3" fmla="*/ 2294672 w 5983631"/>
              <a:gd name="connsiteY3" fmla="*/ 237097 h 747754"/>
              <a:gd name="connsiteX4" fmla="*/ 2572166 w 5983631"/>
              <a:gd name="connsiteY4" fmla="*/ 77020 h 747754"/>
              <a:gd name="connsiteX5" fmla="*/ 2849662 w 5983631"/>
              <a:gd name="connsiteY5" fmla="*/ 2317 h 747754"/>
              <a:gd name="connsiteX6" fmla="*/ 3073793 w 5983631"/>
              <a:gd name="connsiteY6" fmla="*/ 34332 h 747754"/>
              <a:gd name="connsiteX7" fmla="*/ 3351288 w 5983631"/>
              <a:gd name="connsiteY7" fmla="*/ 183738 h 747754"/>
              <a:gd name="connsiteX8" fmla="*/ 3746185 w 5983631"/>
              <a:gd name="connsiteY8" fmla="*/ 418519 h 747754"/>
              <a:gd name="connsiteX9" fmla="*/ 4173101 w 5983631"/>
              <a:gd name="connsiteY9" fmla="*/ 621284 h 747754"/>
              <a:gd name="connsiteX10" fmla="*/ 4674727 w 5983631"/>
              <a:gd name="connsiteY10" fmla="*/ 717331 h 747754"/>
              <a:gd name="connsiteX11" fmla="*/ 5983631 w 5983631"/>
              <a:gd name="connsiteY11" fmla="*/ 744544 h 74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83631" h="747754">
                <a:moveTo>
                  <a:pt x="0" y="744024"/>
                </a:moveTo>
                <a:cubicBezTo>
                  <a:pt x="307735" y="759142"/>
                  <a:pt x="615470" y="725337"/>
                  <a:pt x="896523" y="695987"/>
                </a:cubicBezTo>
                <a:cubicBezTo>
                  <a:pt x="1177576" y="666637"/>
                  <a:pt x="1453292" y="644407"/>
                  <a:pt x="1686317" y="567925"/>
                </a:cubicBezTo>
                <a:cubicBezTo>
                  <a:pt x="1919342" y="491443"/>
                  <a:pt x="2147031" y="318914"/>
                  <a:pt x="2294672" y="237097"/>
                </a:cubicBezTo>
                <a:cubicBezTo>
                  <a:pt x="2442313" y="155280"/>
                  <a:pt x="2479668" y="116150"/>
                  <a:pt x="2572166" y="77020"/>
                </a:cubicBezTo>
                <a:cubicBezTo>
                  <a:pt x="2664664" y="37890"/>
                  <a:pt x="2766057" y="9432"/>
                  <a:pt x="2849662" y="2317"/>
                </a:cubicBezTo>
                <a:cubicBezTo>
                  <a:pt x="2933267" y="-4798"/>
                  <a:pt x="2990189" y="4095"/>
                  <a:pt x="3073793" y="34332"/>
                </a:cubicBezTo>
                <a:cubicBezTo>
                  <a:pt x="3157397" y="64569"/>
                  <a:pt x="3239223" y="119707"/>
                  <a:pt x="3351288" y="183738"/>
                </a:cubicBezTo>
                <a:cubicBezTo>
                  <a:pt x="3463353" y="247769"/>
                  <a:pt x="3609216" y="345595"/>
                  <a:pt x="3746185" y="418519"/>
                </a:cubicBezTo>
                <a:cubicBezTo>
                  <a:pt x="3883154" y="491443"/>
                  <a:pt x="4018344" y="571482"/>
                  <a:pt x="4173101" y="621284"/>
                </a:cubicBezTo>
                <a:cubicBezTo>
                  <a:pt x="4327858" y="671086"/>
                  <a:pt x="4375886" y="703102"/>
                  <a:pt x="4674727" y="717331"/>
                </a:cubicBezTo>
                <a:cubicBezTo>
                  <a:pt x="4973568" y="731560"/>
                  <a:pt x="5983631" y="744544"/>
                  <a:pt x="5983631" y="744544"/>
                </a:cubicBezTo>
              </a:path>
            </a:pathLst>
          </a:custGeom>
          <a:ln w="57150" cmpd="sng">
            <a:solidFill>
              <a:srgbClr val="3486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rgbClr val="3486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37026" y="5117540"/>
            <a:ext cx="1453595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0" dirty="0" smtClean="0">
                <a:solidFill>
                  <a:srgbClr val="348600"/>
                </a:solidFill>
              </a:rPr>
              <a:t>Likelihood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6124699" y="5600325"/>
            <a:ext cx="220702" cy="214516"/>
          </a:xfrm>
          <a:prstGeom prst="straightConnector1">
            <a:avLst/>
          </a:prstGeom>
          <a:solidFill>
            <a:srgbClr val="FFFF66"/>
          </a:solidFill>
          <a:ln w="28575" cap="flat" cmpd="sng" algn="ctr">
            <a:solidFill>
              <a:srgbClr val="3486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hteck 3"/>
          <p:cNvSpPr/>
          <p:nvPr/>
        </p:nvSpPr>
        <p:spPr>
          <a:xfrm>
            <a:off x="107504" y="73184"/>
            <a:ext cx="8892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dirty="0" err="1" smtClean="0"/>
              <a:t>Recap</a:t>
            </a:r>
            <a:r>
              <a:rPr lang="de-DE" sz="3200" dirty="0" smtClean="0"/>
              <a:t>: In </a:t>
            </a:r>
            <a:r>
              <a:rPr lang="de-DE" sz="3200" dirty="0" err="1" smtClean="0"/>
              <a:t>Bayesian</a:t>
            </a:r>
            <a:r>
              <a:rPr lang="de-DE" sz="3200" dirty="0" smtClean="0"/>
              <a:t> </a:t>
            </a:r>
            <a:r>
              <a:rPr lang="de-DE" sz="3200" dirty="0" err="1" smtClean="0"/>
              <a:t>approach</a:t>
            </a:r>
            <a:r>
              <a:rPr lang="de-DE" sz="3200" dirty="0" smtClean="0"/>
              <a:t> </a:t>
            </a:r>
            <a:r>
              <a:rPr lang="de-DE" sz="3200" dirty="0" err="1" smtClean="0"/>
              <a:t>we</a:t>
            </a:r>
            <a:r>
              <a:rPr lang="de-DE" sz="3200" dirty="0" smtClean="0"/>
              <a:t> </a:t>
            </a:r>
            <a:r>
              <a:rPr lang="de-DE" sz="3200" dirty="0" err="1" smtClean="0"/>
              <a:t>integrate</a:t>
            </a:r>
            <a:r>
              <a:rPr lang="de-DE" sz="3200" dirty="0" smtClean="0"/>
              <a:t> </a:t>
            </a:r>
            <a:r>
              <a:rPr lang="de-DE" sz="3200" dirty="0" err="1" smtClean="0"/>
              <a:t>over</a:t>
            </a:r>
            <a:r>
              <a:rPr lang="de-DE" sz="3200" dirty="0" smtClean="0"/>
              <a:t> all </a:t>
            </a:r>
            <a:r>
              <a:rPr lang="de-DE" sz="3200" dirty="0" err="1" smtClean="0"/>
              <a:t>possible</a:t>
            </a:r>
            <a:r>
              <a:rPr lang="de-DE" sz="3200" dirty="0" smtClean="0"/>
              <a:t> </a:t>
            </a:r>
            <a:r>
              <a:rPr lang="de-DE" sz="3200" dirty="0" err="1" smtClean="0"/>
              <a:t>effect</a:t>
            </a:r>
            <a:r>
              <a:rPr lang="de-DE" sz="3200" dirty="0" smtClean="0"/>
              <a:t> </a:t>
            </a:r>
            <a:r>
              <a:rPr lang="de-DE" sz="3200" dirty="0" err="1" smtClean="0"/>
              <a:t>sizes</a:t>
            </a:r>
            <a:r>
              <a:rPr lang="de-DE" sz="3200" dirty="0" smtClean="0"/>
              <a:t>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causality</a:t>
            </a:r>
            <a:endParaRPr lang="de-DE" sz="32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77363" y="2391421"/>
            <a:ext cx="7018607" cy="4248673"/>
            <a:chOff x="1284898" y="2337143"/>
            <a:chExt cx="7018607" cy="4248673"/>
          </a:xfrm>
        </p:grpSpPr>
        <p:cxnSp>
          <p:nvCxnSpPr>
            <p:cNvPr id="107" name="Straight Connector 106"/>
            <p:cNvCxnSpPr/>
            <p:nvPr/>
          </p:nvCxnSpPr>
          <p:spPr bwMode="auto">
            <a:xfrm flipV="1">
              <a:off x="4226460" y="2337143"/>
              <a:ext cx="1952" cy="4119336"/>
            </a:xfrm>
            <a:prstGeom prst="line">
              <a:avLst/>
            </a:prstGeom>
            <a:solidFill>
              <a:srgbClr val="FF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6" name="Group 105"/>
            <p:cNvGrpSpPr/>
            <p:nvPr/>
          </p:nvGrpSpPr>
          <p:grpSpPr>
            <a:xfrm>
              <a:off x="1376798" y="2796033"/>
              <a:ext cx="5902109" cy="3462973"/>
              <a:chOff x="1846410" y="1312639"/>
              <a:chExt cx="5966147" cy="4427226"/>
            </a:xfrm>
          </p:grpSpPr>
          <p:sp>
            <p:nvSpPr>
              <p:cNvPr id="103" name="Freeform 102"/>
              <p:cNvSpPr/>
              <p:nvPr/>
            </p:nvSpPr>
            <p:spPr>
              <a:xfrm>
                <a:off x="1889117" y="1312639"/>
                <a:ext cx="5902113" cy="4415874"/>
              </a:xfrm>
              <a:custGeom>
                <a:avLst/>
                <a:gdLst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591921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0" fmla="*/ 0 w 5475194"/>
                  <a:gd name="connsiteY0" fmla="*/ 709311 h 723082"/>
                  <a:gd name="connsiteX1" fmla="*/ 896523 w 5475194"/>
                  <a:gd name="connsiteY1" fmla="*/ 709311 h 723082"/>
                  <a:gd name="connsiteX2" fmla="*/ 1686317 w 5475194"/>
                  <a:gd name="connsiteY2" fmla="*/ 581249 h 723082"/>
                  <a:gd name="connsiteX3" fmla="*/ 2294672 w 5475194"/>
                  <a:gd name="connsiteY3" fmla="*/ 250421 h 723082"/>
                  <a:gd name="connsiteX4" fmla="*/ 2561494 w 5475194"/>
                  <a:gd name="connsiteY4" fmla="*/ 69000 h 723082"/>
                  <a:gd name="connsiteX5" fmla="*/ 2849662 w 5475194"/>
                  <a:gd name="connsiteY5" fmla="*/ 15641 h 723082"/>
                  <a:gd name="connsiteX6" fmla="*/ 2956391 w 5475194"/>
                  <a:gd name="connsiteY6" fmla="*/ 15641 h 723082"/>
                  <a:gd name="connsiteX7" fmla="*/ 3351288 w 5475194"/>
                  <a:gd name="connsiteY7" fmla="*/ 197062 h 723082"/>
                  <a:gd name="connsiteX8" fmla="*/ 3746185 w 5475194"/>
                  <a:gd name="connsiteY8" fmla="*/ 431843 h 723082"/>
                  <a:gd name="connsiteX9" fmla="*/ 4173101 w 5475194"/>
                  <a:gd name="connsiteY9" fmla="*/ 634608 h 723082"/>
                  <a:gd name="connsiteX10" fmla="*/ 4674727 w 5475194"/>
                  <a:gd name="connsiteY10" fmla="*/ 698639 h 723082"/>
                  <a:gd name="connsiteX11" fmla="*/ 5475194 w 5475194"/>
                  <a:gd name="connsiteY11" fmla="*/ 719983 h 723082"/>
                  <a:gd name="connsiteX0" fmla="*/ 0 w 5870091"/>
                  <a:gd name="connsiteY0" fmla="*/ 709311 h 723082"/>
                  <a:gd name="connsiteX1" fmla="*/ 896523 w 5870091"/>
                  <a:gd name="connsiteY1" fmla="*/ 709311 h 723082"/>
                  <a:gd name="connsiteX2" fmla="*/ 1686317 w 5870091"/>
                  <a:gd name="connsiteY2" fmla="*/ 581249 h 723082"/>
                  <a:gd name="connsiteX3" fmla="*/ 2294672 w 5870091"/>
                  <a:gd name="connsiteY3" fmla="*/ 250421 h 723082"/>
                  <a:gd name="connsiteX4" fmla="*/ 2561494 w 5870091"/>
                  <a:gd name="connsiteY4" fmla="*/ 69000 h 723082"/>
                  <a:gd name="connsiteX5" fmla="*/ 2849662 w 5870091"/>
                  <a:gd name="connsiteY5" fmla="*/ 15641 h 723082"/>
                  <a:gd name="connsiteX6" fmla="*/ 2956391 w 5870091"/>
                  <a:gd name="connsiteY6" fmla="*/ 15641 h 723082"/>
                  <a:gd name="connsiteX7" fmla="*/ 3351288 w 5870091"/>
                  <a:gd name="connsiteY7" fmla="*/ 197062 h 723082"/>
                  <a:gd name="connsiteX8" fmla="*/ 3746185 w 5870091"/>
                  <a:gd name="connsiteY8" fmla="*/ 431843 h 723082"/>
                  <a:gd name="connsiteX9" fmla="*/ 4173101 w 5870091"/>
                  <a:gd name="connsiteY9" fmla="*/ 634608 h 723082"/>
                  <a:gd name="connsiteX10" fmla="*/ 4674727 w 5870091"/>
                  <a:gd name="connsiteY10" fmla="*/ 698639 h 723082"/>
                  <a:gd name="connsiteX11" fmla="*/ 5870091 w 5870091"/>
                  <a:gd name="connsiteY11" fmla="*/ 719983 h 723082"/>
                  <a:gd name="connsiteX0" fmla="*/ 0 w 5870091"/>
                  <a:gd name="connsiteY0" fmla="*/ 709311 h 735046"/>
                  <a:gd name="connsiteX1" fmla="*/ 896523 w 5870091"/>
                  <a:gd name="connsiteY1" fmla="*/ 709311 h 735046"/>
                  <a:gd name="connsiteX2" fmla="*/ 1686317 w 5870091"/>
                  <a:gd name="connsiteY2" fmla="*/ 581249 h 735046"/>
                  <a:gd name="connsiteX3" fmla="*/ 2294672 w 5870091"/>
                  <a:gd name="connsiteY3" fmla="*/ 250421 h 735046"/>
                  <a:gd name="connsiteX4" fmla="*/ 2561494 w 5870091"/>
                  <a:gd name="connsiteY4" fmla="*/ 69000 h 735046"/>
                  <a:gd name="connsiteX5" fmla="*/ 2849662 w 5870091"/>
                  <a:gd name="connsiteY5" fmla="*/ 15641 h 735046"/>
                  <a:gd name="connsiteX6" fmla="*/ 2956391 w 5870091"/>
                  <a:gd name="connsiteY6" fmla="*/ 15641 h 735046"/>
                  <a:gd name="connsiteX7" fmla="*/ 3351288 w 5870091"/>
                  <a:gd name="connsiteY7" fmla="*/ 197062 h 735046"/>
                  <a:gd name="connsiteX8" fmla="*/ 3746185 w 5870091"/>
                  <a:gd name="connsiteY8" fmla="*/ 431843 h 735046"/>
                  <a:gd name="connsiteX9" fmla="*/ 4173101 w 5870091"/>
                  <a:gd name="connsiteY9" fmla="*/ 634608 h 735046"/>
                  <a:gd name="connsiteX10" fmla="*/ 4674727 w 5870091"/>
                  <a:gd name="connsiteY10" fmla="*/ 730655 h 735046"/>
                  <a:gd name="connsiteX11" fmla="*/ 5870091 w 5870091"/>
                  <a:gd name="connsiteY11" fmla="*/ 719983 h 735046"/>
                  <a:gd name="connsiteX0" fmla="*/ 0 w 5966147"/>
                  <a:gd name="connsiteY0" fmla="*/ 709311 h 735046"/>
                  <a:gd name="connsiteX1" fmla="*/ 896523 w 5966147"/>
                  <a:gd name="connsiteY1" fmla="*/ 709311 h 735046"/>
                  <a:gd name="connsiteX2" fmla="*/ 1686317 w 5966147"/>
                  <a:gd name="connsiteY2" fmla="*/ 581249 h 735046"/>
                  <a:gd name="connsiteX3" fmla="*/ 2294672 w 5966147"/>
                  <a:gd name="connsiteY3" fmla="*/ 250421 h 735046"/>
                  <a:gd name="connsiteX4" fmla="*/ 2561494 w 5966147"/>
                  <a:gd name="connsiteY4" fmla="*/ 69000 h 735046"/>
                  <a:gd name="connsiteX5" fmla="*/ 2849662 w 5966147"/>
                  <a:gd name="connsiteY5" fmla="*/ 15641 h 735046"/>
                  <a:gd name="connsiteX6" fmla="*/ 2956391 w 5966147"/>
                  <a:gd name="connsiteY6" fmla="*/ 15641 h 735046"/>
                  <a:gd name="connsiteX7" fmla="*/ 3351288 w 5966147"/>
                  <a:gd name="connsiteY7" fmla="*/ 197062 h 735046"/>
                  <a:gd name="connsiteX8" fmla="*/ 3746185 w 5966147"/>
                  <a:gd name="connsiteY8" fmla="*/ 431843 h 735046"/>
                  <a:gd name="connsiteX9" fmla="*/ 4173101 w 5966147"/>
                  <a:gd name="connsiteY9" fmla="*/ 634608 h 735046"/>
                  <a:gd name="connsiteX10" fmla="*/ 4674727 w 5966147"/>
                  <a:gd name="connsiteY10" fmla="*/ 730655 h 735046"/>
                  <a:gd name="connsiteX11" fmla="*/ 5966147 w 5966147"/>
                  <a:gd name="connsiteY11" fmla="*/ 719983 h 735046"/>
                  <a:gd name="connsiteX0" fmla="*/ 0 w 5966147"/>
                  <a:gd name="connsiteY0" fmla="*/ 710321 h 736056"/>
                  <a:gd name="connsiteX1" fmla="*/ 896523 w 5966147"/>
                  <a:gd name="connsiteY1" fmla="*/ 710321 h 736056"/>
                  <a:gd name="connsiteX2" fmla="*/ 1686317 w 5966147"/>
                  <a:gd name="connsiteY2" fmla="*/ 582259 h 736056"/>
                  <a:gd name="connsiteX3" fmla="*/ 2294672 w 5966147"/>
                  <a:gd name="connsiteY3" fmla="*/ 251431 h 736056"/>
                  <a:gd name="connsiteX4" fmla="*/ 2572166 w 5966147"/>
                  <a:gd name="connsiteY4" fmla="*/ 91354 h 736056"/>
                  <a:gd name="connsiteX5" fmla="*/ 2849662 w 5966147"/>
                  <a:gd name="connsiteY5" fmla="*/ 16651 h 736056"/>
                  <a:gd name="connsiteX6" fmla="*/ 2956391 w 5966147"/>
                  <a:gd name="connsiteY6" fmla="*/ 16651 h 736056"/>
                  <a:gd name="connsiteX7" fmla="*/ 3351288 w 5966147"/>
                  <a:gd name="connsiteY7" fmla="*/ 198072 h 736056"/>
                  <a:gd name="connsiteX8" fmla="*/ 3746185 w 5966147"/>
                  <a:gd name="connsiteY8" fmla="*/ 432853 h 736056"/>
                  <a:gd name="connsiteX9" fmla="*/ 4173101 w 5966147"/>
                  <a:gd name="connsiteY9" fmla="*/ 635618 h 736056"/>
                  <a:gd name="connsiteX10" fmla="*/ 4674727 w 5966147"/>
                  <a:gd name="connsiteY10" fmla="*/ 731665 h 736056"/>
                  <a:gd name="connsiteX11" fmla="*/ 5966147 w 5966147"/>
                  <a:gd name="connsiteY11" fmla="*/ 720993 h 736056"/>
                  <a:gd name="connsiteX0" fmla="*/ 0 w 5966147"/>
                  <a:gd name="connsiteY0" fmla="*/ 695987 h 721722"/>
                  <a:gd name="connsiteX1" fmla="*/ 896523 w 5966147"/>
                  <a:gd name="connsiteY1" fmla="*/ 695987 h 721722"/>
                  <a:gd name="connsiteX2" fmla="*/ 1686317 w 5966147"/>
                  <a:gd name="connsiteY2" fmla="*/ 567925 h 721722"/>
                  <a:gd name="connsiteX3" fmla="*/ 2294672 w 5966147"/>
                  <a:gd name="connsiteY3" fmla="*/ 237097 h 721722"/>
                  <a:gd name="connsiteX4" fmla="*/ 2572166 w 5966147"/>
                  <a:gd name="connsiteY4" fmla="*/ 77020 h 721722"/>
                  <a:gd name="connsiteX5" fmla="*/ 2849662 w 5966147"/>
                  <a:gd name="connsiteY5" fmla="*/ 2317 h 721722"/>
                  <a:gd name="connsiteX6" fmla="*/ 3073793 w 5966147"/>
                  <a:gd name="connsiteY6" fmla="*/ 34332 h 721722"/>
                  <a:gd name="connsiteX7" fmla="*/ 3351288 w 5966147"/>
                  <a:gd name="connsiteY7" fmla="*/ 183738 h 721722"/>
                  <a:gd name="connsiteX8" fmla="*/ 3746185 w 5966147"/>
                  <a:gd name="connsiteY8" fmla="*/ 418519 h 721722"/>
                  <a:gd name="connsiteX9" fmla="*/ 4173101 w 5966147"/>
                  <a:gd name="connsiteY9" fmla="*/ 621284 h 721722"/>
                  <a:gd name="connsiteX10" fmla="*/ 4674727 w 5966147"/>
                  <a:gd name="connsiteY10" fmla="*/ 717331 h 721722"/>
                  <a:gd name="connsiteX11" fmla="*/ 5966147 w 5966147"/>
                  <a:gd name="connsiteY11" fmla="*/ 706659 h 721722"/>
                  <a:gd name="connsiteX0" fmla="*/ 0 w 6865931"/>
                  <a:gd name="connsiteY0" fmla="*/ 695987 h 721722"/>
                  <a:gd name="connsiteX1" fmla="*/ 1796307 w 6865931"/>
                  <a:gd name="connsiteY1" fmla="*/ 695987 h 721722"/>
                  <a:gd name="connsiteX2" fmla="*/ 2586101 w 6865931"/>
                  <a:gd name="connsiteY2" fmla="*/ 567925 h 721722"/>
                  <a:gd name="connsiteX3" fmla="*/ 3194456 w 6865931"/>
                  <a:gd name="connsiteY3" fmla="*/ 237097 h 721722"/>
                  <a:gd name="connsiteX4" fmla="*/ 3471950 w 6865931"/>
                  <a:gd name="connsiteY4" fmla="*/ 77020 h 721722"/>
                  <a:gd name="connsiteX5" fmla="*/ 3749446 w 6865931"/>
                  <a:gd name="connsiteY5" fmla="*/ 2317 h 721722"/>
                  <a:gd name="connsiteX6" fmla="*/ 3973577 w 6865931"/>
                  <a:gd name="connsiteY6" fmla="*/ 34332 h 721722"/>
                  <a:gd name="connsiteX7" fmla="*/ 4251072 w 6865931"/>
                  <a:gd name="connsiteY7" fmla="*/ 183738 h 721722"/>
                  <a:gd name="connsiteX8" fmla="*/ 4645969 w 6865931"/>
                  <a:gd name="connsiteY8" fmla="*/ 418519 h 721722"/>
                  <a:gd name="connsiteX9" fmla="*/ 5072885 w 6865931"/>
                  <a:gd name="connsiteY9" fmla="*/ 621284 h 721722"/>
                  <a:gd name="connsiteX10" fmla="*/ 5574511 w 6865931"/>
                  <a:gd name="connsiteY10" fmla="*/ 717331 h 721722"/>
                  <a:gd name="connsiteX11" fmla="*/ 6865931 w 6865931"/>
                  <a:gd name="connsiteY11" fmla="*/ 706659 h 721722"/>
                  <a:gd name="connsiteX0" fmla="*/ 0 w 6865931"/>
                  <a:gd name="connsiteY0" fmla="*/ 695987 h 721722"/>
                  <a:gd name="connsiteX1" fmla="*/ 1796307 w 6865931"/>
                  <a:gd name="connsiteY1" fmla="*/ 695987 h 721722"/>
                  <a:gd name="connsiteX2" fmla="*/ 2586101 w 6865931"/>
                  <a:gd name="connsiteY2" fmla="*/ 567925 h 721722"/>
                  <a:gd name="connsiteX3" fmla="*/ 3194456 w 6865931"/>
                  <a:gd name="connsiteY3" fmla="*/ 237097 h 721722"/>
                  <a:gd name="connsiteX4" fmla="*/ 3471950 w 6865931"/>
                  <a:gd name="connsiteY4" fmla="*/ 77020 h 721722"/>
                  <a:gd name="connsiteX5" fmla="*/ 3749446 w 6865931"/>
                  <a:gd name="connsiteY5" fmla="*/ 2317 h 721722"/>
                  <a:gd name="connsiteX6" fmla="*/ 3973577 w 6865931"/>
                  <a:gd name="connsiteY6" fmla="*/ 34332 h 721722"/>
                  <a:gd name="connsiteX7" fmla="*/ 4251072 w 6865931"/>
                  <a:gd name="connsiteY7" fmla="*/ 183738 h 721722"/>
                  <a:gd name="connsiteX8" fmla="*/ 4645969 w 6865931"/>
                  <a:gd name="connsiteY8" fmla="*/ 418519 h 721722"/>
                  <a:gd name="connsiteX9" fmla="*/ 5072885 w 6865931"/>
                  <a:gd name="connsiteY9" fmla="*/ 621284 h 721722"/>
                  <a:gd name="connsiteX10" fmla="*/ 5574511 w 6865931"/>
                  <a:gd name="connsiteY10" fmla="*/ 717331 h 721722"/>
                  <a:gd name="connsiteX11" fmla="*/ 6865931 w 6865931"/>
                  <a:gd name="connsiteY11" fmla="*/ 706659 h 721722"/>
                  <a:gd name="connsiteX0" fmla="*/ 0 w 6865931"/>
                  <a:gd name="connsiteY0" fmla="*/ 695987 h 721722"/>
                  <a:gd name="connsiteX1" fmla="*/ 1796307 w 6865931"/>
                  <a:gd name="connsiteY1" fmla="*/ 695987 h 721722"/>
                  <a:gd name="connsiteX2" fmla="*/ 2586101 w 6865931"/>
                  <a:gd name="connsiteY2" fmla="*/ 567925 h 721722"/>
                  <a:gd name="connsiteX3" fmla="*/ 3194456 w 6865931"/>
                  <a:gd name="connsiteY3" fmla="*/ 237097 h 721722"/>
                  <a:gd name="connsiteX4" fmla="*/ 3471950 w 6865931"/>
                  <a:gd name="connsiteY4" fmla="*/ 77020 h 721722"/>
                  <a:gd name="connsiteX5" fmla="*/ 3749446 w 6865931"/>
                  <a:gd name="connsiteY5" fmla="*/ 2317 h 721722"/>
                  <a:gd name="connsiteX6" fmla="*/ 3973577 w 6865931"/>
                  <a:gd name="connsiteY6" fmla="*/ 34332 h 721722"/>
                  <a:gd name="connsiteX7" fmla="*/ 4251072 w 6865931"/>
                  <a:gd name="connsiteY7" fmla="*/ 183738 h 721722"/>
                  <a:gd name="connsiteX8" fmla="*/ 4645969 w 6865931"/>
                  <a:gd name="connsiteY8" fmla="*/ 418519 h 721722"/>
                  <a:gd name="connsiteX9" fmla="*/ 5072885 w 6865931"/>
                  <a:gd name="connsiteY9" fmla="*/ 621284 h 721722"/>
                  <a:gd name="connsiteX10" fmla="*/ 5574511 w 6865931"/>
                  <a:gd name="connsiteY10" fmla="*/ 717331 h 721722"/>
                  <a:gd name="connsiteX11" fmla="*/ 6865931 w 6865931"/>
                  <a:gd name="connsiteY11" fmla="*/ 706659 h 721722"/>
                  <a:gd name="connsiteX0" fmla="*/ 0 w 6865931"/>
                  <a:gd name="connsiteY0" fmla="*/ 695987 h 706659"/>
                  <a:gd name="connsiteX1" fmla="*/ 1796307 w 6865931"/>
                  <a:gd name="connsiteY1" fmla="*/ 695987 h 706659"/>
                  <a:gd name="connsiteX2" fmla="*/ 2586101 w 6865931"/>
                  <a:gd name="connsiteY2" fmla="*/ 567925 h 706659"/>
                  <a:gd name="connsiteX3" fmla="*/ 3194456 w 6865931"/>
                  <a:gd name="connsiteY3" fmla="*/ 237097 h 706659"/>
                  <a:gd name="connsiteX4" fmla="*/ 3471950 w 6865931"/>
                  <a:gd name="connsiteY4" fmla="*/ 77020 h 706659"/>
                  <a:gd name="connsiteX5" fmla="*/ 3749446 w 6865931"/>
                  <a:gd name="connsiteY5" fmla="*/ 2317 h 706659"/>
                  <a:gd name="connsiteX6" fmla="*/ 3973577 w 6865931"/>
                  <a:gd name="connsiteY6" fmla="*/ 34332 h 706659"/>
                  <a:gd name="connsiteX7" fmla="*/ 4251072 w 6865931"/>
                  <a:gd name="connsiteY7" fmla="*/ 183738 h 706659"/>
                  <a:gd name="connsiteX8" fmla="*/ 4645969 w 6865931"/>
                  <a:gd name="connsiteY8" fmla="*/ 418519 h 706659"/>
                  <a:gd name="connsiteX9" fmla="*/ 5072885 w 6865931"/>
                  <a:gd name="connsiteY9" fmla="*/ 621284 h 706659"/>
                  <a:gd name="connsiteX10" fmla="*/ 5415726 w 6865931"/>
                  <a:gd name="connsiteY10" fmla="*/ 690268 h 706659"/>
                  <a:gd name="connsiteX11" fmla="*/ 6865931 w 6865931"/>
                  <a:gd name="connsiteY11" fmla="*/ 706659 h 706659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5072885 w 7130571"/>
                  <a:gd name="connsiteY9" fmla="*/ 621284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89745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5072885 w 7130571"/>
                  <a:gd name="connsiteY9" fmla="*/ 621284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89745 h 695992"/>
                  <a:gd name="connsiteX0" fmla="*/ 0 w 7130571"/>
                  <a:gd name="connsiteY0" fmla="*/ 695987 h 699252"/>
                  <a:gd name="connsiteX1" fmla="*/ 1796307 w 7130571"/>
                  <a:gd name="connsiteY1" fmla="*/ 695987 h 699252"/>
                  <a:gd name="connsiteX2" fmla="*/ 2586101 w 7130571"/>
                  <a:gd name="connsiteY2" fmla="*/ 567925 h 699252"/>
                  <a:gd name="connsiteX3" fmla="*/ 3194456 w 7130571"/>
                  <a:gd name="connsiteY3" fmla="*/ 237097 h 699252"/>
                  <a:gd name="connsiteX4" fmla="*/ 3471950 w 7130571"/>
                  <a:gd name="connsiteY4" fmla="*/ 77020 h 699252"/>
                  <a:gd name="connsiteX5" fmla="*/ 3749446 w 7130571"/>
                  <a:gd name="connsiteY5" fmla="*/ 2317 h 699252"/>
                  <a:gd name="connsiteX6" fmla="*/ 3973577 w 7130571"/>
                  <a:gd name="connsiteY6" fmla="*/ 34332 h 699252"/>
                  <a:gd name="connsiteX7" fmla="*/ 4251072 w 7130571"/>
                  <a:gd name="connsiteY7" fmla="*/ 183738 h 699252"/>
                  <a:gd name="connsiteX8" fmla="*/ 4645969 w 7130571"/>
                  <a:gd name="connsiteY8" fmla="*/ 418519 h 699252"/>
                  <a:gd name="connsiteX9" fmla="*/ 4914103 w 7130571"/>
                  <a:gd name="connsiteY9" fmla="*/ 567158 h 699252"/>
                  <a:gd name="connsiteX10" fmla="*/ 5415726 w 7130571"/>
                  <a:gd name="connsiteY10" fmla="*/ 690268 h 699252"/>
                  <a:gd name="connsiteX11" fmla="*/ 7130571 w 7130571"/>
                  <a:gd name="connsiteY11" fmla="*/ 689745 h 699252"/>
                  <a:gd name="connsiteX0" fmla="*/ 0 w 7130571"/>
                  <a:gd name="connsiteY0" fmla="*/ 695987 h 701116"/>
                  <a:gd name="connsiteX1" fmla="*/ 1796307 w 7130571"/>
                  <a:gd name="connsiteY1" fmla="*/ 695987 h 701116"/>
                  <a:gd name="connsiteX2" fmla="*/ 2586101 w 7130571"/>
                  <a:gd name="connsiteY2" fmla="*/ 567925 h 701116"/>
                  <a:gd name="connsiteX3" fmla="*/ 3194456 w 7130571"/>
                  <a:gd name="connsiteY3" fmla="*/ 237097 h 701116"/>
                  <a:gd name="connsiteX4" fmla="*/ 3471950 w 7130571"/>
                  <a:gd name="connsiteY4" fmla="*/ 77020 h 701116"/>
                  <a:gd name="connsiteX5" fmla="*/ 3749446 w 7130571"/>
                  <a:gd name="connsiteY5" fmla="*/ 2317 h 701116"/>
                  <a:gd name="connsiteX6" fmla="*/ 3973577 w 7130571"/>
                  <a:gd name="connsiteY6" fmla="*/ 34332 h 701116"/>
                  <a:gd name="connsiteX7" fmla="*/ 4251072 w 7130571"/>
                  <a:gd name="connsiteY7" fmla="*/ 183738 h 701116"/>
                  <a:gd name="connsiteX8" fmla="*/ 4645969 w 7130571"/>
                  <a:gd name="connsiteY8" fmla="*/ 418519 h 701116"/>
                  <a:gd name="connsiteX9" fmla="*/ 4914103 w 7130571"/>
                  <a:gd name="connsiteY9" fmla="*/ 567158 h 701116"/>
                  <a:gd name="connsiteX10" fmla="*/ 5415726 w 7130571"/>
                  <a:gd name="connsiteY10" fmla="*/ 690268 h 701116"/>
                  <a:gd name="connsiteX11" fmla="*/ 7130571 w 7130571"/>
                  <a:gd name="connsiteY11" fmla="*/ 694819 h 701116"/>
                  <a:gd name="connsiteX0" fmla="*/ 0 w 7130571"/>
                  <a:gd name="connsiteY0" fmla="*/ 695987 h 700658"/>
                  <a:gd name="connsiteX1" fmla="*/ 1796307 w 7130571"/>
                  <a:gd name="connsiteY1" fmla="*/ 695987 h 700658"/>
                  <a:gd name="connsiteX2" fmla="*/ 2586101 w 7130571"/>
                  <a:gd name="connsiteY2" fmla="*/ 567925 h 700658"/>
                  <a:gd name="connsiteX3" fmla="*/ 3194456 w 7130571"/>
                  <a:gd name="connsiteY3" fmla="*/ 237097 h 700658"/>
                  <a:gd name="connsiteX4" fmla="*/ 3471950 w 7130571"/>
                  <a:gd name="connsiteY4" fmla="*/ 77020 h 700658"/>
                  <a:gd name="connsiteX5" fmla="*/ 3749446 w 7130571"/>
                  <a:gd name="connsiteY5" fmla="*/ 2317 h 700658"/>
                  <a:gd name="connsiteX6" fmla="*/ 3973577 w 7130571"/>
                  <a:gd name="connsiteY6" fmla="*/ 34332 h 700658"/>
                  <a:gd name="connsiteX7" fmla="*/ 4251072 w 7130571"/>
                  <a:gd name="connsiteY7" fmla="*/ 183738 h 700658"/>
                  <a:gd name="connsiteX8" fmla="*/ 4645969 w 7130571"/>
                  <a:gd name="connsiteY8" fmla="*/ 418519 h 700658"/>
                  <a:gd name="connsiteX9" fmla="*/ 4914103 w 7130571"/>
                  <a:gd name="connsiteY9" fmla="*/ 567158 h 700658"/>
                  <a:gd name="connsiteX10" fmla="*/ 5415726 w 7130571"/>
                  <a:gd name="connsiteY10" fmla="*/ 690268 h 700658"/>
                  <a:gd name="connsiteX11" fmla="*/ 7130571 w 7130571"/>
                  <a:gd name="connsiteY11" fmla="*/ 694819 h 700658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90268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83502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415726 w 7130571"/>
                  <a:gd name="connsiteY10" fmla="*/ 683502 h 695992"/>
                  <a:gd name="connsiteX11" fmla="*/ 7130571 w 7130571"/>
                  <a:gd name="connsiteY11" fmla="*/ 694819 h 695992"/>
                  <a:gd name="connsiteX0" fmla="*/ 0 w 7130571"/>
                  <a:gd name="connsiteY0" fmla="*/ 695987 h 700342"/>
                  <a:gd name="connsiteX1" fmla="*/ 1796307 w 7130571"/>
                  <a:gd name="connsiteY1" fmla="*/ 695987 h 700342"/>
                  <a:gd name="connsiteX2" fmla="*/ 2586101 w 7130571"/>
                  <a:gd name="connsiteY2" fmla="*/ 567925 h 700342"/>
                  <a:gd name="connsiteX3" fmla="*/ 3194456 w 7130571"/>
                  <a:gd name="connsiteY3" fmla="*/ 237097 h 700342"/>
                  <a:gd name="connsiteX4" fmla="*/ 3471950 w 7130571"/>
                  <a:gd name="connsiteY4" fmla="*/ 77020 h 700342"/>
                  <a:gd name="connsiteX5" fmla="*/ 3749446 w 7130571"/>
                  <a:gd name="connsiteY5" fmla="*/ 2317 h 700342"/>
                  <a:gd name="connsiteX6" fmla="*/ 3973577 w 7130571"/>
                  <a:gd name="connsiteY6" fmla="*/ 34332 h 700342"/>
                  <a:gd name="connsiteX7" fmla="*/ 4251072 w 7130571"/>
                  <a:gd name="connsiteY7" fmla="*/ 183738 h 700342"/>
                  <a:gd name="connsiteX8" fmla="*/ 4645969 w 7130571"/>
                  <a:gd name="connsiteY8" fmla="*/ 418519 h 700342"/>
                  <a:gd name="connsiteX9" fmla="*/ 4914103 w 7130571"/>
                  <a:gd name="connsiteY9" fmla="*/ 567158 h 700342"/>
                  <a:gd name="connsiteX10" fmla="*/ 5997940 w 7130571"/>
                  <a:gd name="connsiteY10" fmla="*/ 693651 h 700342"/>
                  <a:gd name="connsiteX11" fmla="*/ 7130571 w 7130571"/>
                  <a:gd name="connsiteY11" fmla="*/ 694819 h 700342"/>
                  <a:gd name="connsiteX0" fmla="*/ 0 w 7130571"/>
                  <a:gd name="connsiteY0" fmla="*/ 695987 h 695992"/>
                  <a:gd name="connsiteX1" fmla="*/ 1796307 w 7130571"/>
                  <a:gd name="connsiteY1" fmla="*/ 695987 h 695992"/>
                  <a:gd name="connsiteX2" fmla="*/ 2586101 w 7130571"/>
                  <a:gd name="connsiteY2" fmla="*/ 567925 h 695992"/>
                  <a:gd name="connsiteX3" fmla="*/ 3194456 w 7130571"/>
                  <a:gd name="connsiteY3" fmla="*/ 237097 h 695992"/>
                  <a:gd name="connsiteX4" fmla="*/ 3471950 w 7130571"/>
                  <a:gd name="connsiteY4" fmla="*/ 77020 h 695992"/>
                  <a:gd name="connsiteX5" fmla="*/ 3749446 w 7130571"/>
                  <a:gd name="connsiteY5" fmla="*/ 2317 h 695992"/>
                  <a:gd name="connsiteX6" fmla="*/ 3973577 w 7130571"/>
                  <a:gd name="connsiteY6" fmla="*/ 34332 h 695992"/>
                  <a:gd name="connsiteX7" fmla="*/ 4251072 w 7130571"/>
                  <a:gd name="connsiteY7" fmla="*/ 183738 h 695992"/>
                  <a:gd name="connsiteX8" fmla="*/ 4645969 w 7130571"/>
                  <a:gd name="connsiteY8" fmla="*/ 418519 h 695992"/>
                  <a:gd name="connsiteX9" fmla="*/ 4914103 w 7130571"/>
                  <a:gd name="connsiteY9" fmla="*/ 567158 h 695992"/>
                  <a:gd name="connsiteX10" fmla="*/ 5997940 w 7130571"/>
                  <a:gd name="connsiteY10" fmla="*/ 693651 h 695992"/>
                  <a:gd name="connsiteX11" fmla="*/ 7130571 w 7130571"/>
                  <a:gd name="connsiteY11" fmla="*/ 694819 h 695992"/>
                  <a:gd name="connsiteX0" fmla="*/ 0 w 42019265"/>
                  <a:gd name="connsiteY0" fmla="*/ 695987 h 695992"/>
                  <a:gd name="connsiteX1" fmla="*/ 1796307 w 42019265"/>
                  <a:gd name="connsiteY1" fmla="*/ 695987 h 695992"/>
                  <a:gd name="connsiteX2" fmla="*/ 2586101 w 42019265"/>
                  <a:gd name="connsiteY2" fmla="*/ 567925 h 695992"/>
                  <a:gd name="connsiteX3" fmla="*/ 3194456 w 42019265"/>
                  <a:gd name="connsiteY3" fmla="*/ 237097 h 695992"/>
                  <a:gd name="connsiteX4" fmla="*/ 3471950 w 42019265"/>
                  <a:gd name="connsiteY4" fmla="*/ 77020 h 695992"/>
                  <a:gd name="connsiteX5" fmla="*/ 3749446 w 42019265"/>
                  <a:gd name="connsiteY5" fmla="*/ 2317 h 695992"/>
                  <a:gd name="connsiteX6" fmla="*/ 3973577 w 42019265"/>
                  <a:gd name="connsiteY6" fmla="*/ 34332 h 695992"/>
                  <a:gd name="connsiteX7" fmla="*/ 4251072 w 42019265"/>
                  <a:gd name="connsiteY7" fmla="*/ 183738 h 695992"/>
                  <a:gd name="connsiteX8" fmla="*/ 4645969 w 42019265"/>
                  <a:gd name="connsiteY8" fmla="*/ 418519 h 695992"/>
                  <a:gd name="connsiteX9" fmla="*/ 4914103 w 42019265"/>
                  <a:gd name="connsiteY9" fmla="*/ 567158 h 695992"/>
                  <a:gd name="connsiteX10" fmla="*/ 5997940 w 42019265"/>
                  <a:gd name="connsiteY10" fmla="*/ 693651 h 695992"/>
                  <a:gd name="connsiteX11" fmla="*/ 42019265 w 42019265"/>
                  <a:gd name="connsiteY11" fmla="*/ 694819 h 695992"/>
                  <a:gd name="connsiteX0" fmla="*/ 0 w 42019265"/>
                  <a:gd name="connsiteY0" fmla="*/ 695987 h 695992"/>
                  <a:gd name="connsiteX1" fmla="*/ 1796307 w 42019265"/>
                  <a:gd name="connsiteY1" fmla="*/ 695987 h 695992"/>
                  <a:gd name="connsiteX2" fmla="*/ 2586101 w 42019265"/>
                  <a:gd name="connsiteY2" fmla="*/ 567925 h 695992"/>
                  <a:gd name="connsiteX3" fmla="*/ 3194456 w 42019265"/>
                  <a:gd name="connsiteY3" fmla="*/ 237097 h 695992"/>
                  <a:gd name="connsiteX4" fmla="*/ 3471950 w 42019265"/>
                  <a:gd name="connsiteY4" fmla="*/ 77020 h 695992"/>
                  <a:gd name="connsiteX5" fmla="*/ 3749446 w 42019265"/>
                  <a:gd name="connsiteY5" fmla="*/ 2317 h 695992"/>
                  <a:gd name="connsiteX6" fmla="*/ 3973577 w 42019265"/>
                  <a:gd name="connsiteY6" fmla="*/ 34332 h 695992"/>
                  <a:gd name="connsiteX7" fmla="*/ 4251072 w 42019265"/>
                  <a:gd name="connsiteY7" fmla="*/ 183738 h 695992"/>
                  <a:gd name="connsiteX8" fmla="*/ 4645969 w 42019265"/>
                  <a:gd name="connsiteY8" fmla="*/ 418519 h 695992"/>
                  <a:gd name="connsiteX9" fmla="*/ 4914103 w 42019265"/>
                  <a:gd name="connsiteY9" fmla="*/ 567158 h 695992"/>
                  <a:gd name="connsiteX10" fmla="*/ 9563210 w 42019265"/>
                  <a:gd name="connsiteY10" fmla="*/ 693651 h 695992"/>
                  <a:gd name="connsiteX11" fmla="*/ 42019265 w 42019265"/>
                  <a:gd name="connsiteY11" fmla="*/ 694819 h 695992"/>
                  <a:gd name="connsiteX0" fmla="*/ 0 w 42019265"/>
                  <a:gd name="connsiteY0" fmla="*/ 695987 h 695992"/>
                  <a:gd name="connsiteX1" fmla="*/ 1796307 w 42019265"/>
                  <a:gd name="connsiteY1" fmla="*/ 695987 h 695992"/>
                  <a:gd name="connsiteX2" fmla="*/ 2586101 w 42019265"/>
                  <a:gd name="connsiteY2" fmla="*/ 567925 h 695992"/>
                  <a:gd name="connsiteX3" fmla="*/ 3194456 w 42019265"/>
                  <a:gd name="connsiteY3" fmla="*/ 237097 h 695992"/>
                  <a:gd name="connsiteX4" fmla="*/ 3471950 w 42019265"/>
                  <a:gd name="connsiteY4" fmla="*/ 77020 h 695992"/>
                  <a:gd name="connsiteX5" fmla="*/ 3749446 w 42019265"/>
                  <a:gd name="connsiteY5" fmla="*/ 2317 h 695992"/>
                  <a:gd name="connsiteX6" fmla="*/ 3973577 w 42019265"/>
                  <a:gd name="connsiteY6" fmla="*/ 34332 h 695992"/>
                  <a:gd name="connsiteX7" fmla="*/ 4251072 w 42019265"/>
                  <a:gd name="connsiteY7" fmla="*/ 183738 h 695992"/>
                  <a:gd name="connsiteX8" fmla="*/ 4645969 w 42019265"/>
                  <a:gd name="connsiteY8" fmla="*/ 418519 h 695992"/>
                  <a:gd name="connsiteX9" fmla="*/ 4914103 w 42019265"/>
                  <a:gd name="connsiteY9" fmla="*/ 567158 h 695992"/>
                  <a:gd name="connsiteX10" fmla="*/ 9563210 w 42019265"/>
                  <a:gd name="connsiteY10" fmla="*/ 693651 h 695992"/>
                  <a:gd name="connsiteX11" fmla="*/ 42019265 w 42019265"/>
                  <a:gd name="connsiteY11" fmla="*/ 694819 h 695992"/>
                  <a:gd name="connsiteX0" fmla="*/ 0 w 69777412"/>
                  <a:gd name="connsiteY0" fmla="*/ 699370 h 699370"/>
                  <a:gd name="connsiteX1" fmla="*/ 29554454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777412"/>
                  <a:gd name="connsiteY0" fmla="*/ 699370 h 699370"/>
                  <a:gd name="connsiteX1" fmla="*/ 26243856 w 69777412"/>
                  <a:gd name="connsiteY1" fmla="*/ 695987 h 699370"/>
                  <a:gd name="connsiteX2" fmla="*/ 30344248 w 69777412"/>
                  <a:gd name="connsiteY2" fmla="*/ 567925 h 699370"/>
                  <a:gd name="connsiteX3" fmla="*/ 30952603 w 69777412"/>
                  <a:gd name="connsiteY3" fmla="*/ 237097 h 699370"/>
                  <a:gd name="connsiteX4" fmla="*/ 31230097 w 69777412"/>
                  <a:gd name="connsiteY4" fmla="*/ 77020 h 699370"/>
                  <a:gd name="connsiteX5" fmla="*/ 31507593 w 69777412"/>
                  <a:gd name="connsiteY5" fmla="*/ 2317 h 699370"/>
                  <a:gd name="connsiteX6" fmla="*/ 31731724 w 69777412"/>
                  <a:gd name="connsiteY6" fmla="*/ 34332 h 699370"/>
                  <a:gd name="connsiteX7" fmla="*/ 32009219 w 69777412"/>
                  <a:gd name="connsiteY7" fmla="*/ 183738 h 699370"/>
                  <a:gd name="connsiteX8" fmla="*/ 32404116 w 69777412"/>
                  <a:gd name="connsiteY8" fmla="*/ 418519 h 699370"/>
                  <a:gd name="connsiteX9" fmla="*/ 32672250 w 69777412"/>
                  <a:gd name="connsiteY9" fmla="*/ 567158 h 699370"/>
                  <a:gd name="connsiteX10" fmla="*/ 37321357 w 69777412"/>
                  <a:gd name="connsiteY10" fmla="*/ 693651 h 699370"/>
                  <a:gd name="connsiteX11" fmla="*/ 69777412 w 69777412"/>
                  <a:gd name="connsiteY11" fmla="*/ 694819 h 699370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7321357 w 69904744"/>
                  <a:gd name="connsiteY10" fmla="*/ 693651 h 701585"/>
                  <a:gd name="connsiteX11" fmla="*/ 69904744 w 69904744"/>
                  <a:gd name="connsiteY11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7448689 w 69904744"/>
                  <a:gd name="connsiteY10" fmla="*/ 698725 h 701585"/>
                  <a:gd name="connsiteX11" fmla="*/ 69904744 w 69904744"/>
                  <a:gd name="connsiteY11" fmla="*/ 701585 h 701585"/>
                  <a:gd name="connsiteX0" fmla="*/ 0 w 69904744"/>
                  <a:gd name="connsiteY0" fmla="*/ 699370 h 796087"/>
                  <a:gd name="connsiteX1" fmla="*/ 26243856 w 69904744"/>
                  <a:gd name="connsiteY1" fmla="*/ 695987 h 796087"/>
                  <a:gd name="connsiteX2" fmla="*/ 30344248 w 69904744"/>
                  <a:gd name="connsiteY2" fmla="*/ 567925 h 796087"/>
                  <a:gd name="connsiteX3" fmla="*/ 30952603 w 69904744"/>
                  <a:gd name="connsiteY3" fmla="*/ 237097 h 796087"/>
                  <a:gd name="connsiteX4" fmla="*/ 31230097 w 69904744"/>
                  <a:gd name="connsiteY4" fmla="*/ 77020 h 796087"/>
                  <a:gd name="connsiteX5" fmla="*/ 31507593 w 69904744"/>
                  <a:gd name="connsiteY5" fmla="*/ 2317 h 796087"/>
                  <a:gd name="connsiteX6" fmla="*/ 31731724 w 69904744"/>
                  <a:gd name="connsiteY6" fmla="*/ 34332 h 796087"/>
                  <a:gd name="connsiteX7" fmla="*/ 32009219 w 69904744"/>
                  <a:gd name="connsiteY7" fmla="*/ 183738 h 796087"/>
                  <a:gd name="connsiteX8" fmla="*/ 32404116 w 69904744"/>
                  <a:gd name="connsiteY8" fmla="*/ 418519 h 796087"/>
                  <a:gd name="connsiteX9" fmla="*/ 32672250 w 69904744"/>
                  <a:gd name="connsiteY9" fmla="*/ 567158 h 796087"/>
                  <a:gd name="connsiteX10" fmla="*/ 37448689 w 69904744"/>
                  <a:gd name="connsiteY10" fmla="*/ 698725 h 796087"/>
                  <a:gd name="connsiteX11" fmla="*/ 69904744 w 69904744"/>
                  <a:gd name="connsiteY11" fmla="*/ 701585 h 796087"/>
                  <a:gd name="connsiteX0" fmla="*/ 0 w 69904744"/>
                  <a:gd name="connsiteY0" fmla="*/ 699370 h 802612"/>
                  <a:gd name="connsiteX1" fmla="*/ 26243856 w 69904744"/>
                  <a:gd name="connsiteY1" fmla="*/ 695987 h 802612"/>
                  <a:gd name="connsiteX2" fmla="*/ 30344248 w 69904744"/>
                  <a:gd name="connsiteY2" fmla="*/ 567925 h 802612"/>
                  <a:gd name="connsiteX3" fmla="*/ 30952603 w 69904744"/>
                  <a:gd name="connsiteY3" fmla="*/ 237097 h 802612"/>
                  <a:gd name="connsiteX4" fmla="*/ 31230097 w 69904744"/>
                  <a:gd name="connsiteY4" fmla="*/ 77020 h 802612"/>
                  <a:gd name="connsiteX5" fmla="*/ 31507593 w 69904744"/>
                  <a:gd name="connsiteY5" fmla="*/ 2317 h 802612"/>
                  <a:gd name="connsiteX6" fmla="*/ 31731724 w 69904744"/>
                  <a:gd name="connsiteY6" fmla="*/ 34332 h 802612"/>
                  <a:gd name="connsiteX7" fmla="*/ 32009219 w 69904744"/>
                  <a:gd name="connsiteY7" fmla="*/ 183738 h 802612"/>
                  <a:gd name="connsiteX8" fmla="*/ 32404116 w 69904744"/>
                  <a:gd name="connsiteY8" fmla="*/ 418519 h 802612"/>
                  <a:gd name="connsiteX9" fmla="*/ 32672250 w 69904744"/>
                  <a:gd name="connsiteY9" fmla="*/ 567158 h 802612"/>
                  <a:gd name="connsiteX10" fmla="*/ 37448689 w 69904744"/>
                  <a:gd name="connsiteY10" fmla="*/ 698725 h 802612"/>
                  <a:gd name="connsiteX11" fmla="*/ 69904744 w 69904744"/>
                  <a:gd name="connsiteY11" fmla="*/ 701585 h 802612"/>
                  <a:gd name="connsiteX0" fmla="*/ 0 w 69904744"/>
                  <a:gd name="connsiteY0" fmla="*/ 699370 h 802612"/>
                  <a:gd name="connsiteX1" fmla="*/ 26243856 w 69904744"/>
                  <a:gd name="connsiteY1" fmla="*/ 695987 h 802612"/>
                  <a:gd name="connsiteX2" fmla="*/ 30344248 w 69904744"/>
                  <a:gd name="connsiteY2" fmla="*/ 567925 h 802612"/>
                  <a:gd name="connsiteX3" fmla="*/ 30952603 w 69904744"/>
                  <a:gd name="connsiteY3" fmla="*/ 237097 h 802612"/>
                  <a:gd name="connsiteX4" fmla="*/ 31230097 w 69904744"/>
                  <a:gd name="connsiteY4" fmla="*/ 77020 h 802612"/>
                  <a:gd name="connsiteX5" fmla="*/ 31507593 w 69904744"/>
                  <a:gd name="connsiteY5" fmla="*/ 2317 h 802612"/>
                  <a:gd name="connsiteX6" fmla="*/ 31731724 w 69904744"/>
                  <a:gd name="connsiteY6" fmla="*/ 34332 h 802612"/>
                  <a:gd name="connsiteX7" fmla="*/ 32009219 w 69904744"/>
                  <a:gd name="connsiteY7" fmla="*/ 183738 h 802612"/>
                  <a:gd name="connsiteX8" fmla="*/ 32404116 w 69904744"/>
                  <a:gd name="connsiteY8" fmla="*/ 418519 h 802612"/>
                  <a:gd name="connsiteX9" fmla="*/ 32672250 w 69904744"/>
                  <a:gd name="connsiteY9" fmla="*/ 567158 h 802612"/>
                  <a:gd name="connsiteX10" fmla="*/ 37448689 w 69904744"/>
                  <a:gd name="connsiteY10" fmla="*/ 698725 h 802612"/>
                  <a:gd name="connsiteX11" fmla="*/ 69904744 w 69904744"/>
                  <a:gd name="connsiteY11" fmla="*/ 701585 h 802612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3615204 w 69904744"/>
                  <a:gd name="connsiteY10" fmla="*/ 674883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69904744"/>
                  <a:gd name="connsiteY0" fmla="*/ 699370 h 701585"/>
                  <a:gd name="connsiteX1" fmla="*/ 26243856 w 69904744"/>
                  <a:gd name="connsiteY1" fmla="*/ 695987 h 701585"/>
                  <a:gd name="connsiteX2" fmla="*/ 30344248 w 69904744"/>
                  <a:gd name="connsiteY2" fmla="*/ 567925 h 701585"/>
                  <a:gd name="connsiteX3" fmla="*/ 30952603 w 69904744"/>
                  <a:gd name="connsiteY3" fmla="*/ 237097 h 701585"/>
                  <a:gd name="connsiteX4" fmla="*/ 31230097 w 69904744"/>
                  <a:gd name="connsiteY4" fmla="*/ 77020 h 701585"/>
                  <a:gd name="connsiteX5" fmla="*/ 31507593 w 69904744"/>
                  <a:gd name="connsiteY5" fmla="*/ 2317 h 701585"/>
                  <a:gd name="connsiteX6" fmla="*/ 31731724 w 69904744"/>
                  <a:gd name="connsiteY6" fmla="*/ 34332 h 701585"/>
                  <a:gd name="connsiteX7" fmla="*/ 32009219 w 69904744"/>
                  <a:gd name="connsiteY7" fmla="*/ 183738 h 701585"/>
                  <a:gd name="connsiteX8" fmla="*/ 32404116 w 69904744"/>
                  <a:gd name="connsiteY8" fmla="*/ 418519 h 701585"/>
                  <a:gd name="connsiteX9" fmla="*/ 32672250 w 69904744"/>
                  <a:gd name="connsiteY9" fmla="*/ 567158 h 701585"/>
                  <a:gd name="connsiteX10" fmla="*/ 34379198 w 69904744"/>
                  <a:gd name="connsiteY10" fmla="*/ 688415 h 701585"/>
                  <a:gd name="connsiteX11" fmla="*/ 37448689 w 69904744"/>
                  <a:gd name="connsiteY11" fmla="*/ 698725 h 701585"/>
                  <a:gd name="connsiteX12" fmla="*/ 69904744 w 69904744"/>
                  <a:gd name="connsiteY12" fmla="*/ 701585 h 701585"/>
                  <a:gd name="connsiteX0" fmla="*/ 0 w 72324033"/>
                  <a:gd name="connsiteY0" fmla="*/ 699370 h 701585"/>
                  <a:gd name="connsiteX1" fmla="*/ 28663145 w 72324033"/>
                  <a:gd name="connsiteY1" fmla="*/ 695987 h 701585"/>
                  <a:gd name="connsiteX2" fmla="*/ 32763537 w 72324033"/>
                  <a:gd name="connsiteY2" fmla="*/ 567925 h 701585"/>
                  <a:gd name="connsiteX3" fmla="*/ 33371892 w 72324033"/>
                  <a:gd name="connsiteY3" fmla="*/ 237097 h 701585"/>
                  <a:gd name="connsiteX4" fmla="*/ 33649386 w 72324033"/>
                  <a:gd name="connsiteY4" fmla="*/ 77020 h 701585"/>
                  <a:gd name="connsiteX5" fmla="*/ 33926882 w 72324033"/>
                  <a:gd name="connsiteY5" fmla="*/ 2317 h 701585"/>
                  <a:gd name="connsiteX6" fmla="*/ 34151013 w 72324033"/>
                  <a:gd name="connsiteY6" fmla="*/ 34332 h 701585"/>
                  <a:gd name="connsiteX7" fmla="*/ 34428508 w 72324033"/>
                  <a:gd name="connsiteY7" fmla="*/ 183738 h 701585"/>
                  <a:gd name="connsiteX8" fmla="*/ 34823405 w 72324033"/>
                  <a:gd name="connsiteY8" fmla="*/ 418519 h 701585"/>
                  <a:gd name="connsiteX9" fmla="*/ 35091539 w 72324033"/>
                  <a:gd name="connsiteY9" fmla="*/ 567158 h 701585"/>
                  <a:gd name="connsiteX10" fmla="*/ 36798487 w 72324033"/>
                  <a:gd name="connsiteY10" fmla="*/ 688415 h 701585"/>
                  <a:gd name="connsiteX11" fmla="*/ 39867978 w 72324033"/>
                  <a:gd name="connsiteY11" fmla="*/ 698725 h 701585"/>
                  <a:gd name="connsiteX12" fmla="*/ 72324033 w 72324033"/>
                  <a:gd name="connsiteY12" fmla="*/ 701585 h 701585"/>
                  <a:gd name="connsiteX0" fmla="*/ 0 w 70414073"/>
                  <a:gd name="connsiteY0" fmla="*/ 699370 h 699894"/>
                  <a:gd name="connsiteX1" fmla="*/ 28663145 w 70414073"/>
                  <a:gd name="connsiteY1" fmla="*/ 695987 h 699894"/>
                  <a:gd name="connsiteX2" fmla="*/ 32763537 w 70414073"/>
                  <a:gd name="connsiteY2" fmla="*/ 567925 h 699894"/>
                  <a:gd name="connsiteX3" fmla="*/ 33371892 w 70414073"/>
                  <a:gd name="connsiteY3" fmla="*/ 237097 h 699894"/>
                  <a:gd name="connsiteX4" fmla="*/ 33649386 w 70414073"/>
                  <a:gd name="connsiteY4" fmla="*/ 77020 h 699894"/>
                  <a:gd name="connsiteX5" fmla="*/ 33926882 w 70414073"/>
                  <a:gd name="connsiteY5" fmla="*/ 2317 h 699894"/>
                  <a:gd name="connsiteX6" fmla="*/ 34151013 w 70414073"/>
                  <a:gd name="connsiteY6" fmla="*/ 34332 h 699894"/>
                  <a:gd name="connsiteX7" fmla="*/ 34428508 w 70414073"/>
                  <a:gd name="connsiteY7" fmla="*/ 183738 h 699894"/>
                  <a:gd name="connsiteX8" fmla="*/ 34823405 w 70414073"/>
                  <a:gd name="connsiteY8" fmla="*/ 418519 h 699894"/>
                  <a:gd name="connsiteX9" fmla="*/ 35091539 w 70414073"/>
                  <a:gd name="connsiteY9" fmla="*/ 567158 h 699894"/>
                  <a:gd name="connsiteX10" fmla="*/ 36798487 w 70414073"/>
                  <a:gd name="connsiteY10" fmla="*/ 688415 h 699894"/>
                  <a:gd name="connsiteX11" fmla="*/ 39867978 w 70414073"/>
                  <a:gd name="connsiteY11" fmla="*/ 698725 h 699894"/>
                  <a:gd name="connsiteX12" fmla="*/ 70414073 w 70414073"/>
                  <a:gd name="connsiteY12" fmla="*/ 699894 h 699894"/>
                  <a:gd name="connsiteX0" fmla="*/ 0 w 70414073"/>
                  <a:gd name="connsiteY0" fmla="*/ 699370 h 699894"/>
                  <a:gd name="connsiteX1" fmla="*/ 28663145 w 70414073"/>
                  <a:gd name="connsiteY1" fmla="*/ 695987 h 699894"/>
                  <a:gd name="connsiteX2" fmla="*/ 32763537 w 70414073"/>
                  <a:gd name="connsiteY2" fmla="*/ 567925 h 699894"/>
                  <a:gd name="connsiteX3" fmla="*/ 33371892 w 70414073"/>
                  <a:gd name="connsiteY3" fmla="*/ 237097 h 699894"/>
                  <a:gd name="connsiteX4" fmla="*/ 33649386 w 70414073"/>
                  <a:gd name="connsiteY4" fmla="*/ 77020 h 699894"/>
                  <a:gd name="connsiteX5" fmla="*/ 33926882 w 70414073"/>
                  <a:gd name="connsiteY5" fmla="*/ 2317 h 699894"/>
                  <a:gd name="connsiteX6" fmla="*/ 34151013 w 70414073"/>
                  <a:gd name="connsiteY6" fmla="*/ 34332 h 699894"/>
                  <a:gd name="connsiteX7" fmla="*/ 34428508 w 70414073"/>
                  <a:gd name="connsiteY7" fmla="*/ 183738 h 699894"/>
                  <a:gd name="connsiteX8" fmla="*/ 34823405 w 70414073"/>
                  <a:gd name="connsiteY8" fmla="*/ 418519 h 699894"/>
                  <a:gd name="connsiteX9" fmla="*/ 35091539 w 70414073"/>
                  <a:gd name="connsiteY9" fmla="*/ 567158 h 699894"/>
                  <a:gd name="connsiteX10" fmla="*/ 37180484 w 70414073"/>
                  <a:gd name="connsiteY10" fmla="*/ 690106 h 699894"/>
                  <a:gd name="connsiteX11" fmla="*/ 39867978 w 70414073"/>
                  <a:gd name="connsiteY11" fmla="*/ 698725 h 699894"/>
                  <a:gd name="connsiteX12" fmla="*/ 70414073 w 70414073"/>
                  <a:gd name="connsiteY12" fmla="*/ 699894 h 699894"/>
                  <a:gd name="connsiteX0" fmla="*/ 0 w 70414073"/>
                  <a:gd name="connsiteY0" fmla="*/ 699370 h 699894"/>
                  <a:gd name="connsiteX1" fmla="*/ 28663145 w 70414073"/>
                  <a:gd name="connsiteY1" fmla="*/ 695987 h 699894"/>
                  <a:gd name="connsiteX2" fmla="*/ 32763537 w 70414073"/>
                  <a:gd name="connsiteY2" fmla="*/ 567925 h 699894"/>
                  <a:gd name="connsiteX3" fmla="*/ 33371892 w 70414073"/>
                  <a:gd name="connsiteY3" fmla="*/ 237097 h 699894"/>
                  <a:gd name="connsiteX4" fmla="*/ 33649386 w 70414073"/>
                  <a:gd name="connsiteY4" fmla="*/ 77020 h 699894"/>
                  <a:gd name="connsiteX5" fmla="*/ 33926882 w 70414073"/>
                  <a:gd name="connsiteY5" fmla="*/ 2317 h 699894"/>
                  <a:gd name="connsiteX6" fmla="*/ 34151013 w 70414073"/>
                  <a:gd name="connsiteY6" fmla="*/ 34332 h 699894"/>
                  <a:gd name="connsiteX7" fmla="*/ 34428508 w 70414073"/>
                  <a:gd name="connsiteY7" fmla="*/ 183738 h 699894"/>
                  <a:gd name="connsiteX8" fmla="*/ 34823405 w 70414073"/>
                  <a:gd name="connsiteY8" fmla="*/ 418519 h 699894"/>
                  <a:gd name="connsiteX9" fmla="*/ 35091539 w 70414073"/>
                  <a:gd name="connsiteY9" fmla="*/ 567158 h 699894"/>
                  <a:gd name="connsiteX10" fmla="*/ 37180484 w 70414073"/>
                  <a:gd name="connsiteY10" fmla="*/ 690106 h 699894"/>
                  <a:gd name="connsiteX11" fmla="*/ 39867978 w 70414073"/>
                  <a:gd name="connsiteY11" fmla="*/ 698725 h 699894"/>
                  <a:gd name="connsiteX12" fmla="*/ 70414073 w 70414073"/>
                  <a:gd name="connsiteY12" fmla="*/ 699894 h 699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414073" h="699894">
                    <a:moveTo>
                      <a:pt x="0" y="699370"/>
                    </a:moveTo>
                    <a:lnTo>
                      <a:pt x="28663145" y="695987"/>
                    </a:lnTo>
                    <a:cubicBezTo>
                      <a:pt x="34123734" y="674080"/>
                      <a:pt x="31978746" y="644407"/>
                      <a:pt x="32763537" y="567925"/>
                    </a:cubicBezTo>
                    <a:cubicBezTo>
                      <a:pt x="32911666" y="491443"/>
                      <a:pt x="33224251" y="318914"/>
                      <a:pt x="33371892" y="237097"/>
                    </a:cubicBezTo>
                    <a:cubicBezTo>
                      <a:pt x="33519533" y="155280"/>
                      <a:pt x="33556888" y="116150"/>
                      <a:pt x="33649386" y="77020"/>
                    </a:cubicBezTo>
                    <a:cubicBezTo>
                      <a:pt x="33741884" y="37890"/>
                      <a:pt x="33843277" y="9432"/>
                      <a:pt x="33926882" y="2317"/>
                    </a:cubicBezTo>
                    <a:cubicBezTo>
                      <a:pt x="34010487" y="-4798"/>
                      <a:pt x="34067409" y="4095"/>
                      <a:pt x="34151013" y="34332"/>
                    </a:cubicBezTo>
                    <a:cubicBezTo>
                      <a:pt x="34234617" y="64569"/>
                      <a:pt x="34316443" y="119707"/>
                      <a:pt x="34428508" y="183738"/>
                    </a:cubicBezTo>
                    <a:cubicBezTo>
                      <a:pt x="34540573" y="247769"/>
                      <a:pt x="34712900" y="354616"/>
                      <a:pt x="34823405" y="418519"/>
                    </a:cubicBezTo>
                    <a:cubicBezTo>
                      <a:pt x="34933910" y="482422"/>
                      <a:pt x="34698693" y="521894"/>
                      <a:pt x="35091539" y="567158"/>
                    </a:cubicBezTo>
                    <a:cubicBezTo>
                      <a:pt x="35484386" y="612423"/>
                      <a:pt x="35238431" y="674944"/>
                      <a:pt x="37180484" y="690106"/>
                    </a:cubicBezTo>
                    <a:lnTo>
                      <a:pt x="39867978" y="698725"/>
                    </a:lnTo>
                    <a:lnTo>
                      <a:pt x="70414073" y="699894"/>
                    </a:lnTo>
                  </a:path>
                </a:pathLst>
              </a:custGeom>
              <a:ln w="57150" cmpd="sng">
                <a:solidFill>
                  <a:srgbClr val="0000FF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02" name="Freeform 101"/>
              <p:cNvSpPr/>
              <p:nvPr/>
            </p:nvSpPr>
            <p:spPr>
              <a:xfrm>
                <a:off x="1846410" y="4992112"/>
                <a:ext cx="5966147" cy="747753"/>
              </a:xfrm>
              <a:custGeom>
                <a:avLst/>
                <a:gdLst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591921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698639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13" fmla="*/ 6414408 w 6414408"/>
                  <a:gd name="connsiteY13" fmla="*/ 730655 h 730655"/>
                  <a:gd name="connsiteX0" fmla="*/ 0 w 6414408"/>
                  <a:gd name="connsiteY0" fmla="*/ 709311 h 730655"/>
                  <a:gd name="connsiteX1" fmla="*/ 896523 w 6414408"/>
                  <a:gd name="connsiteY1" fmla="*/ 709311 h 730655"/>
                  <a:gd name="connsiteX2" fmla="*/ 1686317 w 6414408"/>
                  <a:gd name="connsiteY2" fmla="*/ 581249 h 730655"/>
                  <a:gd name="connsiteX3" fmla="*/ 2294672 w 6414408"/>
                  <a:gd name="connsiteY3" fmla="*/ 250421 h 730655"/>
                  <a:gd name="connsiteX4" fmla="*/ 2561494 w 6414408"/>
                  <a:gd name="connsiteY4" fmla="*/ 69000 h 730655"/>
                  <a:gd name="connsiteX5" fmla="*/ 2849662 w 6414408"/>
                  <a:gd name="connsiteY5" fmla="*/ 15641 h 730655"/>
                  <a:gd name="connsiteX6" fmla="*/ 2956391 w 6414408"/>
                  <a:gd name="connsiteY6" fmla="*/ 15641 h 730655"/>
                  <a:gd name="connsiteX7" fmla="*/ 3351288 w 6414408"/>
                  <a:gd name="connsiteY7" fmla="*/ 197062 h 730655"/>
                  <a:gd name="connsiteX8" fmla="*/ 3746185 w 6414408"/>
                  <a:gd name="connsiteY8" fmla="*/ 431843 h 730655"/>
                  <a:gd name="connsiteX9" fmla="*/ 4173101 w 6414408"/>
                  <a:gd name="connsiteY9" fmla="*/ 634608 h 730655"/>
                  <a:gd name="connsiteX10" fmla="*/ 4674727 w 6414408"/>
                  <a:gd name="connsiteY10" fmla="*/ 698639 h 730655"/>
                  <a:gd name="connsiteX11" fmla="*/ 5475194 w 6414408"/>
                  <a:gd name="connsiteY11" fmla="*/ 719983 h 730655"/>
                  <a:gd name="connsiteX12" fmla="*/ 6414408 w 6414408"/>
                  <a:gd name="connsiteY12" fmla="*/ 730655 h 730655"/>
                  <a:gd name="connsiteX0" fmla="*/ 0 w 5475194"/>
                  <a:gd name="connsiteY0" fmla="*/ 709311 h 723082"/>
                  <a:gd name="connsiteX1" fmla="*/ 896523 w 5475194"/>
                  <a:gd name="connsiteY1" fmla="*/ 709311 h 723082"/>
                  <a:gd name="connsiteX2" fmla="*/ 1686317 w 5475194"/>
                  <a:gd name="connsiteY2" fmla="*/ 581249 h 723082"/>
                  <a:gd name="connsiteX3" fmla="*/ 2294672 w 5475194"/>
                  <a:gd name="connsiteY3" fmla="*/ 250421 h 723082"/>
                  <a:gd name="connsiteX4" fmla="*/ 2561494 w 5475194"/>
                  <a:gd name="connsiteY4" fmla="*/ 69000 h 723082"/>
                  <a:gd name="connsiteX5" fmla="*/ 2849662 w 5475194"/>
                  <a:gd name="connsiteY5" fmla="*/ 15641 h 723082"/>
                  <a:gd name="connsiteX6" fmla="*/ 2956391 w 5475194"/>
                  <a:gd name="connsiteY6" fmla="*/ 15641 h 723082"/>
                  <a:gd name="connsiteX7" fmla="*/ 3351288 w 5475194"/>
                  <a:gd name="connsiteY7" fmla="*/ 197062 h 723082"/>
                  <a:gd name="connsiteX8" fmla="*/ 3746185 w 5475194"/>
                  <a:gd name="connsiteY8" fmla="*/ 431843 h 723082"/>
                  <a:gd name="connsiteX9" fmla="*/ 4173101 w 5475194"/>
                  <a:gd name="connsiteY9" fmla="*/ 634608 h 723082"/>
                  <a:gd name="connsiteX10" fmla="*/ 4674727 w 5475194"/>
                  <a:gd name="connsiteY10" fmla="*/ 698639 h 723082"/>
                  <a:gd name="connsiteX11" fmla="*/ 5475194 w 5475194"/>
                  <a:gd name="connsiteY11" fmla="*/ 719983 h 723082"/>
                  <a:gd name="connsiteX0" fmla="*/ 0 w 5870091"/>
                  <a:gd name="connsiteY0" fmla="*/ 709311 h 723082"/>
                  <a:gd name="connsiteX1" fmla="*/ 896523 w 5870091"/>
                  <a:gd name="connsiteY1" fmla="*/ 709311 h 723082"/>
                  <a:gd name="connsiteX2" fmla="*/ 1686317 w 5870091"/>
                  <a:gd name="connsiteY2" fmla="*/ 581249 h 723082"/>
                  <a:gd name="connsiteX3" fmla="*/ 2294672 w 5870091"/>
                  <a:gd name="connsiteY3" fmla="*/ 250421 h 723082"/>
                  <a:gd name="connsiteX4" fmla="*/ 2561494 w 5870091"/>
                  <a:gd name="connsiteY4" fmla="*/ 69000 h 723082"/>
                  <a:gd name="connsiteX5" fmla="*/ 2849662 w 5870091"/>
                  <a:gd name="connsiteY5" fmla="*/ 15641 h 723082"/>
                  <a:gd name="connsiteX6" fmla="*/ 2956391 w 5870091"/>
                  <a:gd name="connsiteY6" fmla="*/ 15641 h 723082"/>
                  <a:gd name="connsiteX7" fmla="*/ 3351288 w 5870091"/>
                  <a:gd name="connsiteY7" fmla="*/ 197062 h 723082"/>
                  <a:gd name="connsiteX8" fmla="*/ 3746185 w 5870091"/>
                  <a:gd name="connsiteY8" fmla="*/ 431843 h 723082"/>
                  <a:gd name="connsiteX9" fmla="*/ 4173101 w 5870091"/>
                  <a:gd name="connsiteY9" fmla="*/ 634608 h 723082"/>
                  <a:gd name="connsiteX10" fmla="*/ 4674727 w 5870091"/>
                  <a:gd name="connsiteY10" fmla="*/ 698639 h 723082"/>
                  <a:gd name="connsiteX11" fmla="*/ 5870091 w 5870091"/>
                  <a:gd name="connsiteY11" fmla="*/ 719983 h 723082"/>
                  <a:gd name="connsiteX0" fmla="*/ 0 w 5870091"/>
                  <a:gd name="connsiteY0" fmla="*/ 709311 h 735046"/>
                  <a:gd name="connsiteX1" fmla="*/ 896523 w 5870091"/>
                  <a:gd name="connsiteY1" fmla="*/ 709311 h 735046"/>
                  <a:gd name="connsiteX2" fmla="*/ 1686317 w 5870091"/>
                  <a:gd name="connsiteY2" fmla="*/ 581249 h 735046"/>
                  <a:gd name="connsiteX3" fmla="*/ 2294672 w 5870091"/>
                  <a:gd name="connsiteY3" fmla="*/ 250421 h 735046"/>
                  <a:gd name="connsiteX4" fmla="*/ 2561494 w 5870091"/>
                  <a:gd name="connsiteY4" fmla="*/ 69000 h 735046"/>
                  <a:gd name="connsiteX5" fmla="*/ 2849662 w 5870091"/>
                  <a:gd name="connsiteY5" fmla="*/ 15641 h 735046"/>
                  <a:gd name="connsiteX6" fmla="*/ 2956391 w 5870091"/>
                  <a:gd name="connsiteY6" fmla="*/ 15641 h 735046"/>
                  <a:gd name="connsiteX7" fmla="*/ 3351288 w 5870091"/>
                  <a:gd name="connsiteY7" fmla="*/ 197062 h 735046"/>
                  <a:gd name="connsiteX8" fmla="*/ 3746185 w 5870091"/>
                  <a:gd name="connsiteY8" fmla="*/ 431843 h 735046"/>
                  <a:gd name="connsiteX9" fmla="*/ 4173101 w 5870091"/>
                  <a:gd name="connsiteY9" fmla="*/ 634608 h 735046"/>
                  <a:gd name="connsiteX10" fmla="*/ 4674727 w 5870091"/>
                  <a:gd name="connsiteY10" fmla="*/ 730655 h 735046"/>
                  <a:gd name="connsiteX11" fmla="*/ 5870091 w 5870091"/>
                  <a:gd name="connsiteY11" fmla="*/ 719983 h 735046"/>
                  <a:gd name="connsiteX0" fmla="*/ 0 w 5966147"/>
                  <a:gd name="connsiteY0" fmla="*/ 709311 h 735046"/>
                  <a:gd name="connsiteX1" fmla="*/ 896523 w 5966147"/>
                  <a:gd name="connsiteY1" fmla="*/ 709311 h 735046"/>
                  <a:gd name="connsiteX2" fmla="*/ 1686317 w 5966147"/>
                  <a:gd name="connsiteY2" fmla="*/ 581249 h 735046"/>
                  <a:gd name="connsiteX3" fmla="*/ 2294672 w 5966147"/>
                  <a:gd name="connsiteY3" fmla="*/ 250421 h 735046"/>
                  <a:gd name="connsiteX4" fmla="*/ 2561494 w 5966147"/>
                  <a:gd name="connsiteY4" fmla="*/ 69000 h 735046"/>
                  <a:gd name="connsiteX5" fmla="*/ 2849662 w 5966147"/>
                  <a:gd name="connsiteY5" fmla="*/ 15641 h 735046"/>
                  <a:gd name="connsiteX6" fmla="*/ 2956391 w 5966147"/>
                  <a:gd name="connsiteY6" fmla="*/ 15641 h 735046"/>
                  <a:gd name="connsiteX7" fmla="*/ 3351288 w 5966147"/>
                  <a:gd name="connsiteY7" fmla="*/ 197062 h 735046"/>
                  <a:gd name="connsiteX8" fmla="*/ 3746185 w 5966147"/>
                  <a:gd name="connsiteY8" fmla="*/ 431843 h 735046"/>
                  <a:gd name="connsiteX9" fmla="*/ 4173101 w 5966147"/>
                  <a:gd name="connsiteY9" fmla="*/ 634608 h 735046"/>
                  <a:gd name="connsiteX10" fmla="*/ 4674727 w 5966147"/>
                  <a:gd name="connsiteY10" fmla="*/ 730655 h 735046"/>
                  <a:gd name="connsiteX11" fmla="*/ 5966147 w 5966147"/>
                  <a:gd name="connsiteY11" fmla="*/ 719983 h 735046"/>
                  <a:gd name="connsiteX0" fmla="*/ 0 w 5966147"/>
                  <a:gd name="connsiteY0" fmla="*/ 710321 h 736056"/>
                  <a:gd name="connsiteX1" fmla="*/ 896523 w 5966147"/>
                  <a:gd name="connsiteY1" fmla="*/ 710321 h 736056"/>
                  <a:gd name="connsiteX2" fmla="*/ 1686317 w 5966147"/>
                  <a:gd name="connsiteY2" fmla="*/ 582259 h 736056"/>
                  <a:gd name="connsiteX3" fmla="*/ 2294672 w 5966147"/>
                  <a:gd name="connsiteY3" fmla="*/ 251431 h 736056"/>
                  <a:gd name="connsiteX4" fmla="*/ 2572166 w 5966147"/>
                  <a:gd name="connsiteY4" fmla="*/ 91354 h 736056"/>
                  <a:gd name="connsiteX5" fmla="*/ 2849662 w 5966147"/>
                  <a:gd name="connsiteY5" fmla="*/ 16651 h 736056"/>
                  <a:gd name="connsiteX6" fmla="*/ 2956391 w 5966147"/>
                  <a:gd name="connsiteY6" fmla="*/ 16651 h 736056"/>
                  <a:gd name="connsiteX7" fmla="*/ 3351288 w 5966147"/>
                  <a:gd name="connsiteY7" fmla="*/ 198072 h 736056"/>
                  <a:gd name="connsiteX8" fmla="*/ 3746185 w 5966147"/>
                  <a:gd name="connsiteY8" fmla="*/ 432853 h 736056"/>
                  <a:gd name="connsiteX9" fmla="*/ 4173101 w 5966147"/>
                  <a:gd name="connsiteY9" fmla="*/ 635618 h 736056"/>
                  <a:gd name="connsiteX10" fmla="*/ 4674727 w 5966147"/>
                  <a:gd name="connsiteY10" fmla="*/ 731665 h 736056"/>
                  <a:gd name="connsiteX11" fmla="*/ 5966147 w 5966147"/>
                  <a:gd name="connsiteY11" fmla="*/ 720993 h 736056"/>
                  <a:gd name="connsiteX0" fmla="*/ 0 w 5966147"/>
                  <a:gd name="connsiteY0" fmla="*/ 695987 h 721722"/>
                  <a:gd name="connsiteX1" fmla="*/ 896523 w 5966147"/>
                  <a:gd name="connsiteY1" fmla="*/ 695987 h 721722"/>
                  <a:gd name="connsiteX2" fmla="*/ 1686317 w 5966147"/>
                  <a:gd name="connsiteY2" fmla="*/ 567925 h 721722"/>
                  <a:gd name="connsiteX3" fmla="*/ 2294672 w 5966147"/>
                  <a:gd name="connsiteY3" fmla="*/ 237097 h 721722"/>
                  <a:gd name="connsiteX4" fmla="*/ 2572166 w 5966147"/>
                  <a:gd name="connsiteY4" fmla="*/ 77020 h 721722"/>
                  <a:gd name="connsiteX5" fmla="*/ 2849662 w 5966147"/>
                  <a:gd name="connsiteY5" fmla="*/ 2317 h 721722"/>
                  <a:gd name="connsiteX6" fmla="*/ 3073793 w 5966147"/>
                  <a:gd name="connsiteY6" fmla="*/ 34332 h 721722"/>
                  <a:gd name="connsiteX7" fmla="*/ 3351288 w 5966147"/>
                  <a:gd name="connsiteY7" fmla="*/ 183738 h 721722"/>
                  <a:gd name="connsiteX8" fmla="*/ 3746185 w 5966147"/>
                  <a:gd name="connsiteY8" fmla="*/ 418519 h 721722"/>
                  <a:gd name="connsiteX9" fmla="*/ 4173101 w 5966147"/>
                  <a:gd name="connsiteY9" fmla="*/ 621284 h 721722"/>
                  <a:gd name="connsiteX10" fmla="*/ 4674727 w 5966147"/>
                  <a:gd name="connsiteY10" fmla="*/ 717331 h 721722"/>
                  <a:gd name="connsiteX11" fmla="*/ 5966147 w 5966147"/>
                  <a:gd name="connsiteY11" fmla="*/ 706659 h 721722"/>
                  <a:gd name="connsiteX0" fmla="*/ 0 w 5966147"/>
                  <a:gd name="connsiteY0" fmla="*/ 744024 h 747754"/>
                  <a:gd name="connsiteX1" fmla="*/ 896523 w 5966147"/>
                  <a:gd name="connsiteY1" fmla="*/ 695987 h 747754"/>
                  <a:gd name="connsiteX2" fmla="*/ 1686317 w 5966147"/>
                  <a:gd name="connsiteY2" fmla="*/ 567925 h 747754"/>
                  <a:gd name="connsiteX3" fmla="*/ 2294672 w 5966147"/>
                  <a:gd name="connsiteY3" fmla="*/ 237097 h 747754"/>
                  <a:gd name="connsiteX4" fmla="*/ 2572166 w 5966147"/>
                  <a:gd name="connsiteY4" fmla="*/ 77020 h 747754"/>
                  <a:gd name="connsiteX5" fmla="*/ 2849662 w 5966147"/>
                  <a:gd name="connsiteY5" fmla="*/ 2317 h 747754"/>
                  <a:gd name="connsiteX6" fmla="*/ 3073793 w 5966147"/>
                  <a:gd name="connsiteY6" fmla="*/ 34332 h 747754"/>
                  <a:gd name="connsiteX7" fmla="*/ 3351288 w 5966147"/>
                  <a:gd name="connsiteY7" fmla="*/ 183738 h 747754"/>
                  <a:gd name="connsiteX8" fmla="*/ 3746185 w 5966147"/>
                  <a:gd name="connsiteY8" fmla="*/ 418519 h 747754"/>
                  <a:gd name="connsiteX9" fmla="*/ 4173101 w 5966147"/>
                  <a:gd name="connsiteY9" fmla="*/ 621284 h 747754"/>
                  <a:gd name="connsiteX10" fmla="*/ 4674727 w 5966147"/>
                  <a:gd name="connsiteY10" fmla="*/ 717331 h 747754"/>
                  <a:gd name="connsiteX11" fmla="*/ 5966147 w 5966147"/>
                  <a:gd name="connsiteY11" fmla="*/ 706659 h 74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66147" h="747754">
                    <a:moveTo>
                      <a:pt x="0" y="744024"/>
                    </a:moveTo>
                    <a:cubicBezTo>
                      <a:pt x="307735" y="759142"/>
                      <a:pt x="615470" y="725337"/>
                      <a:pt x="896523" y="695987"/>
                    </a:cubicBezTo>
                    <a:cubicBezTo>
                      <a:pt x="1177576" y="666637"/>
                      <a:pt x="1453292" y="644407"/>
                      <a:pt x="1686317" y="567925"/>
                    </a:cubicBezTo>
                    <a:cubicBezTo>
                      <a:pt x="1919342" y="491443"/>
                      <a:pt x="2147031" y="318914"/>
                      <a:pt x="2294672" y="237097"/>
                    </a:cubicBezTo>
                    <a:cubicBezTo>
                      <a:pt x="2442313" y="155280"/>
                      <a:pt x="2479668" y="116150"/>
                      <a:pt x="2572166" y="77020"/>
                    </a:cubicBezTo>
                    <a:cubicBezTo>
                      <a:pt x="2664664" y="37890"/>
                      <a:pt x="2766057" y="9432"/>
                      <a:pt x="2849662" y="2317"/>
                    </a:cubicBezTo>
                    <a:cubicBezTo>
                      <a:pt x="2933267" y="-4798"/>
                      <a:pt x="2990189" y="4095"/>
                      <a:pt x="3073793" y="34332"/>
                    </a:cubicBezTo>
                    <a:cubicBezTo>
                      <a:pt x="3157397" y="64569"/>
                      <a:pt x="3239223" y="119707"/>
                      <a:pt x="3351288" y="183738"/>
                    </a:cubicBezTo>
                    <a:cubicBezTo>
                      <a:pt x="3463353" y="247769"/>
                      <a:pt x="3609216" y="345595"/>
                      <a:pt x="3746185" y="418519"/>
                    </a:cubicBezTo>
                    <a:cubicBezTo>
                      <a:pt x="3883154" y="491443"/>
                      <a:pt x="4018344" y="571482"/>
                      <a:pt x="4173101" y="621284"/>
                    </a:cubicBezTo>
                    <a:cubicBezTo>
                      <a:pt x="4327858" y="671086"/>
                      <a:pt x="4375886" y="703102"/>
                      <a:pt x="4674727" y="717331"/>
                    </a:cubicBezTo>
                    <a:cubicBezTo>
                      <a:pt x="4973568" y="731560"/>
                      <a:pt x="5966147" y="706659"/>
                      <a:pt x="5966147" y="706659"/>
                    </a:cubicBezTo>
                  </a:path>
                </a:pathLst>
              </a:custGeom>
              <a:ln w="57150" cmpd="sng">
                <a:solidFill>
                  <a:srgbClr val="FF0000"/>
                </a:solidFill>
              </a:ln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 bwMode="auto">
            <a:xfrm flipH="1">
              <a:off x="1284898" y="6277075"/>
              <a:ext cx="6132757" cy="0"/>
            </a:xfrm>
            <a:prstGeom prst="line">
              <a:avLst/>
            </a:prstGeom>
            <a:solidFill>
              <a:srgbClr val="FF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aphicFrame>
          <p:nvGraphicFramePr>
            <p:cNvPr id="115" name="Object 1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3327203"/>
                </p:ext>
              </p:extLst>
            </p:nvPr>
          </p:nvGraphicFramePr>
          <p:xfrm>
            <a:off x="7494778" y="5976370"/>
            <a:ext cx="392484" cy="609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69" name="Equation" r:id="rId3" imgW="139700" imgH="215900" progId="Equation.3">
                    <p:embed/>
                  </p:oleObj>
                </mc:Choice>
                <mc:Fallback>
                  <p:oleObj name="Equation" r:id="rId3" imgW="1397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494778" y="5976370"/>
                          <a:ext cx="392484" cy="6094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" name="TextBox 115"/>
            <p:cNvSpPr txBox="1"/>
            <p:nvPr/>
          </p:nvSpPr>
          <p:spPr>
            <a:xfrm>
              <a:off x="7085824" y="5469901"/>
              <a:ext cx="1217681" cy="65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b="0" dirty="0" smtClean="0"/>
                <a:t>effect size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75099" y="3489782"/>
              <a:ext cx="2079214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b="0" dirty="0" smtClean="0">
                  <a:solidFill>
                    <a:srgbClr val="0000FF"/>
                  </a:solidFill>
                </a:rPr>
                <a:t>non-causal</a:t>
              </a:r>
              <a:endParaRPr lang="en-US" b="0" dirty="0" smtClean="0">
                <a:solidFill>
                  <a:srgbClr val="0000FF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363644" y="5383689"/>
              <a:ext cx="2170435" cy="65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 smtClean="0"/>
                <a:t>integrate over all effect sizes</a:t>
              </a:r>
            </a:p>
          </p:txBody>
        </p:sp>
        <p:cxnSp>
          <p:nvCxnSpPr>
            <p:cNvPr id="119" name="Straight Arrow Connector 118"/>
            <p:cNvCxnSpPr/>
            <p:nvPr/>
          </p:nvCxnSpPr>
          <p:spPr bwMode="auto">
            <a:xfrm flipH="1">
              <a:off x="4333191" y="4127990"/>
              <a:ext cx="512302" cy="405538"/>
            </a:xfrm>
            <a:prstGeom prst="straightConnector1">
              <a:avLst/>
            </a:prstGeom>
            <a:solidFill>
              <a:srgbClr val="FFFF66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1" name="Straight Arrow Connector 120"/>
            <p:cNvCxnSpPr/>
            <p:nvPr/>
          </p:nvCxnSpPr>
          <p:spPr bwMode="auto">
            <a:xfrm flipH="1">
              <a:off x="4437434" y="4819868"/>
              <a:ext cx="529509" cy="847867"/>
            </a:xfrm>
            <a:prstGeom prst="straightConnector1">
              <a:avLst/>
            </a:prstGeom>
            <a:solidFill>
              <a:srgbClr val="FFFF66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Box 20"/>
            <p:cNvSpPr txBox="1"/>
            <p:nvPr/>
          </p:nvSpPr>
          <p:spPr>
            <a:xfrm>
              <a:off x="4739986" y="4439678"/>
              <a:ext cx="1106213" cy="374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b="0" dirty="0" smtClean="0">
                  <a:solidFill>
                    <a:srgbClr val="FF0000"/>
                  </a:solidFill>
                </a:rPr>
                <a:t>causal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V="1">
              <a:off x="1829841" y="6053729"/>
              <a:ext cx="1005787" cy="3674"/>
            </a:xfrm>
            <a:prstGeom prst="straightConnector1">
              <a:avLst/>
            </a:prstGeom>
            <a:solidFill>
              <a:srgbClr val="FFFF66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2" name="Rechteck 3"/>
          <p:cNvSpPr/>
          <p:nvPr/>
        </p:nvSpPr>
        <p:spPr>
          <a:xfrm>
            <a:off x="358029" y="1206672"/>
            <a:ext cx="85445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... </a:t>
            </a:r>
            <a:r>
              <a:rPr lang="de-DE" dirty="0" err="1" smtClean="0"/>
              <a:t>instead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point</a:t>
            </a:r>
            <a:r>
              <a:rPr lang="de-DE" dirty="0" smtClean="0"/>
              <a:t> </a:t>
            </a:r>
            <a:r>
              <a:rPr lang="de-DE" dirty="0" err="1" smtClean="0"/>
              <a:t>estimates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effect</a:t>
            </a:r>
            <a:r>
              <a:rPr lang="de-DE" dirty="0" smtClean="0"/>
              <a:t> </a:t>
            </a:r>
            <a:r>
              <a:rPr lang="de-DE" dirty="0" err="1" smtClean="0"/>
              <a:t>sizes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in </a:t>
            </a:r>
            <a:r>
              <a:rPr lang="de-DE" dirty="0" err="1" smtClean="0"/>
              <a:t>classical</a:t>
            </a:r>
            <a:r>
              <a:rPr lang="de-DE" dirty="0" smtClean="0"/>
              <a:t> </a:t>
            </a:r>
            <a:r>
              <a:rPr lang="de-DE" dirty="0" err="1" smtClean="0"/>
              <a:t>statistics</a:t>
            </a:r>
            <a:endParaRPr lang="de-DE" i="1" dirty="0"/>
          </a:p>
        </p:txBody>
      </p:sp>
      <p:sp>
        <p:nvSpPr>
          <p:cNvPr id="15" name="Rechteck 3"/>
          <p:cNvSpPr/>
          <p:nvPr/>
        </p:nvSpPr>
        <p:spPr>
          <a:xfrm>
            <a:off x="379739" y="2216696"/>
            <a:ext cx="43096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de-DE" b="0" dirty="0" smtClean="0"/>
              <a:t>This </a:t>
            </a:r>
            <a:r>
              <a:rPr lang="de-DE" b="0" dirty="0" err="1" smtClean="0"/>
              <a:t>avoids</a:t>
            </a:r>
            <a:r>
              <a:rPr lang="de-DE" b="0" dirty="0" smtClean="0"/>
              <a:t> </a:t>
            </a:r>
            <a:r>
              <a:rPr lang="de-DE" b="0" dirty="0" err="1" smtClean="0"/>
              <a:t>systematic</a:t>
            </a:r>
            <a:r>
              <a:rPr lang="de-DE" b="0" dirty="0" smtClean="0"/>
              <a:t> </a:t>
            </a:r>
            <a:r>
              <a:rPr lang="de-DE" b="0" dirty="0" err="1" smtClean="0"/>
              <a:t>errors</a:t>
            </a:r>
            <a:r>
              <a:rPr lang="de-DE" b="0" dirty="0" smtClean="0"/>
              <a:t> due </a:t>
            </a:r>
            <a:r>
              <a:rPr lang="de-DE" b="0" dirty="0" err="1" smtClean="0"/>
              <a:t>to</a:t>
            </a:r>
            <a:r>
              <a:rPr lang="de-DE" b="0" dirty="0" smtClean="0"/>
              <a:t> large, </a:t>
            </a:r>
            <a:r>
              <a:rPr lang="de-DE" b="0" dirty="0" err="1" smtClean="0"/>
              <a:t>correlated</a:t>
            </a:r>
            <a:r>
              <a:rPr lang="de-DE" b="0" dirty="0" smtClean="0"/>
              <a:t> </a:t>
            </a:r>
            <a:r>
              <a:rPr lang="de-DE" b="0" dirty="0" err="1" smtClean="0"/>
              <a:t>errors</a:t>
            </a:r>
            <a:r>
              <a:rPr lang="de-DE" b="0" dirty="0" smtClean="0"/>
              <a:t> on </a:t>
            </a:r>
            <a:r>
              <a:rPr lang="de-DE" b="0" dirty="0" err="1" smtClean="0"/>
              <a:t>point</a:t>
            </a:r>
            <a:r>
              <a:rPr lang="de-DE" b="0" dirty="0" smtClean="0"/>
              <a:t> </a:t>
            </a:r>
            <a:r>
              <a:rPr lang="de-DE" b="0" dirty="0" err="1" smtClean="0"/>
              <a:t>estimates</a:t>
            </a:r>
            <a:r>
              <a:rPr lang="de-DE" b="0" dirty="0" smtClean="0"/>
              <a:t> </a:t>
            </a:r>
            <a:r>
              <a:rPr lang="de-DE" b="0" dirty="0" err="1" smtClean="0"/>
              <a:t>when</a:t>
            </a:r>
            <a:endParaRPr lang="de-DE" b="0" dirty="0" smtClean="0"/>
          </a:p>
          <a:p>
            <a:pPr marL="539750" lvl="1" indent="-342900">
              <a:spcAft>
                <a:spcPts val="1200"/>
              </a:spcAft>
              <a:buFont typeface="Arial"/>
              <a:buChar char="•"/>
            </a:pPr>
            <a:r>
              <a:rPr lang="de-DE" b="0" dirty="0" err="1" smtClean="0"/>
              <a:t>learning</a:t>
            </a:r>
            <a:r>
              <a:rPr lang="de-DE" b="0" dirty="0" smtClean="0"/>
              <a:t> </a:t>
            </a:r>
            <a:r>
              <a:rPr lang="de-DE" b="0" dirty="0" err="1" smtClean="0"/>
              <a:t>hyperparameters</a:t>
            </a:r>
            <a:r>
              <a:rPr lang="de-DE" b="0" dirty="0" smtClean="0"/>
              <a:t>, </a:t>
            </a:r>
          </a:p>
          <a:p>
            <a:pPr marL="539750" lvl="1" indent="-342900">
              <a:spcAft>
                <a:spcPts val="1200"/>
              </a:spcAft>
              <a:buFont typeface="Arial"/>
              <a:buChar char="•"/>
            </a:pPr>
            <a:r>
              <a:rPr lang="de-DE" b="0" dirty="0" err="1" smtClean="0"/>
              <a:t>computing</a:t>
            </a:r>
            <a:r>
              <a:rPr lang="de-DE" b="0" dirty="0" smtClean="0"/>
              <a:t> </a:t>
            </a:r>
            <a:r>
              <a:rPr lang="de-DE" b="0" dirty="0" err="1" smtClean="0"/>
              <a:t>posterior</a:t>
            </a:r>
            <a:r>
              <a:rPr lang="de-DE" b="0" dirty="0" smtClean="0"/>
              <a:t> </a:t>
            </a:r>
            <a:r>
              <a:rPr lang="de-DE" b="0" dirty="0" err="1" smtClean="0"/>
              <a:t>probabilities</a:t>
            </a:r>
            <a:r>
              <a:rPr lang="de-DE" b="0" dirty="0" smtClean="0"/>
              <a:t>,</a:t>
            </a:r>
            <a:endParaRPr lang="de-DE" b="0" dirty="0"/>
          </a:p>
          <a:p>
            <a:pPr marL="539750" lvl="1" indent="-342900">
              <a:spcAft>
                <a:spcPts val="1200"/>
              </a:spcAft>
              <a:buFont typeface="Arial"/>
              <a:buChar char="•"/>
            </a:pPr>
            <a:r>
              <a:rPr lang="de-DE" b="0" dirty="0" err="1" smtClean="0"/>
              <a:t>estimating</a:t>
            </a:r>
            <a:r>
              <a:rPr lang="de-DE" b="0" dirty="0" smtClean="0"/>
              <a:t> </a:t>
            </a:r>
            <a:r>
              <a:rPr lang="de-DE" b="0" dirty="0" err="1" smtClean="0"/>
              <a:t>disease</a:t>
            </a:r>
            <a:r>
              <a:rPr lang="de-DE" b="0" dirty="0" smtClean="0"/>
              <a:t> </a:t>
            </a:r>
            <a:r>
              <a:rPr lang="de-DE" b="0" dirty="0" err="1" smtClean="0"/>
              <a:t>risk</a:t>
            </a:r>
            <a:r>
              <a:rPr lang="de-DE" b="0" dirty="0" smtClean="0"/>
              <a:t>.</a:t>
            </a:r>
            <a:endParaRPr lang="de-DE" b="0" i="1" dirty="0"/>
          </a:p>
        </p:txBody>
      </p:sp>
    </p:spTree>
    <p:extLst>
      <p:ext uri="{BB962C8B-B14F-4D97-AF65-F5344CB8AC3E}">
        <p14:creationId xmlns:p14="http://schemas.microsoft.com/office/powerpoint/2010/main" val="744992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/>
          <p:nvPr/>
        </p:nvSpPr>
        <p:spPr>
          <a:xfrm>
            <a:off x="107504" y="109760"/>
            <a:ext cx="8892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dirty="0" smtClean="0"/>
              <a:t>Advantages </a:t>
            </a:r>
            <a:r>
              <a:rPr lang="de-DE" sz="3200" dirty="0" err="1" smtClean="0"/>
              <a:t>of</a:t>
            </a:r>
            <a:r>
              <a:rPr lang="de-DE" sz="3200" dirty="0" smtClean="0"/>
              <a:t> </a:t>
            </a:r>
            <a:r>
              <a:rPr lang="de-DE" sz="3200" dirty="0" err="1" smtClean="0"/>
              <a:t>our</a:t>
            </a:r>
            <a:r>
              <a:rPr lang="de-DE" sz="3200" dirty="0" smtClean="0"/>
              <a:t> </a:t>
            </a:r>
            <a:r>
              <a:rPr lang="de-DE" sz="3200" dirty="0" err="1" smtClean="0"/>
              <a:t>Bayesian</a:t>
            </a:r>
            <a:r>
              <a:rPr lang="de-DE" sz="3200" dirty="0" smtClean="0"/>
              <a:t> </a:t>
            </a:r>
            <a:r>
              <a:rPr lang="de-DE" sz="3200" dirty="0" err="1"/>
              <a:t>approach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predicting</a:t>
            </a:r>
            <a:r>
              <a:rPr lang="de-DE" sz="3200" dirty="0"/>
              <a:t> </a:t>
            </a:r>
            <a:r>
              <a:rPr lang="de-DE" sz="3200" dirty="0" err="1"/>
              <a:t>causal</a:t>
            </a:r>
            <a:r>
              <a:rPr lang="de-DE" sz="3200" dirty="0"/>
              <a:t> </a:t>
            </a:r>
            <a:r>
              <a:rPr lang="de-DE" sz="3200" dirty="0" smtClean="0"/>
              <a:t>SNPs</a:t>
            </a:r>
            <a:endParaRPr lang="de-DE" sz="3200" dirty="0"/>
          </a:p>
        </p:txBody>
      </p:sp>
      <p:sp>
        <p:nvSpPr>
          <p:cNvPr id="6" name="Rechteck 6"/>
          <p:cNvSpPr/>
          <p:nvPr/>
        </p:nvSpPr>
        <p:spPr>
          <a:xfrm>
            <a:off x="135190" y="1442678"/>
            <a:ext cx="90088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b="0" dirty="0" smtClean="0"/>
              <a:t>Joint </a:t>
            </a:r>
            <a:r>
              <a:rPr lang="de-DE" b="0" dirty="0" err="1" smtClean="0"/>
              <a:t>modeling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all SNPs </a:t>
            </a:r>
            <a:r>
              <a:rPr lang="en-US" b="0" dirty="0" smtClean="0"/>
              <a:t>“explains away” most associations</a:t>
            </a:r>
            <a:endParaRPr lang="de-DE" b="0" dirty="0" smtClean="0"/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b="0" dirty="0" err="1" smtClean="0"/>
              <a:t>Include</a:t>
            </a:r>
            <a:r>
              <a:rPr lang="de-DE" b="0" dirty="0" smtClean="0"/>
              <a:t> </a:t>
            </a:r>
            <a:r>
              <a:rPr lang="de-DE" b="0" dirty="0" err="1" smtClean="0"/>
              <a:t>information</a:t>
            </a:r>
            <a:r>
              <a:rPr lang="de-DE" b="0" dirty="0" smtClean="0"/>
              <a:t> </a:t>
            </a:r>
            <a:r>
              <a:rPr lang="de-DE" b="0" dirty="0" err="1" smtClean="0"/>
              <a:t>from</a:t>
            </a:r>
            <a:r>
              <a:rPr lang="de-DE" b="0" dirty="0" smtClean="0"/>
              <a:t> ENCODE, Roadmap </a:t>
            </a:r>
            <a:r>
              <a:rPr lang="de-DE" b="0" dirty="0" err="1" smtClean="0"/>
              <a:t>Epigenomics</a:t>
            </a:r>
            <a:r>
              <a:rPr lang="de-DE" b="0" dirty="0" smtClean="0"/>
              <a:t>,...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b="0" dirty="0" err="1" smtClean="0"/>
              <a:t>Learn</a:t>
            </a:r>
            <a:r>
              <a:rPr lang="de-DE" b="0" dirty="0" smtClean="0"/>
              <a:t> </a:t>
            </a:r>
            <a:r>
              <a:rPr lang="de-DE" b="0" dirty="0" err="1" smtClean="0"/>
              <a:t>hyperparameters</a:t>
            </a:r>
            <a:r>
              <a:rPr lang="de-DE" b="0" dirty="0" smtClean="0"/>
              <a:t> </a:t>
            </a:r>
            <a:r>
              <a:rPr lang="de-DE" b="0" dirty="0" err="1" smtClean="0"/>
              <a:t>for</a:t>
            </a:r>
            <a:r>
              <a:rPr lang="de-DE" b="0" dirty="0" smtClean="0"/>
              <a:t> </a:t>
            </a:r>
            <a:r>
              <a:rPr lang="de-DE" b="0" dirty="0" err="1" smtClean="0"/>
              <a:t>dependencies</a:t>
            </a:r>
            <a:r>
              <a:rPr lang="de-DE" b="0" dirty="0" smtClean="0"/>
              <a:t> </a:t>
            </a:r>
            <a:r>
              <a:rPr lang="de-DE" b="0" dirty="0" err="1" smtClean="0"/>
              <a:t>from</a:t>
            </a:r>
            <a:r>
              <a:rPr lang="de-DE" b="0" dirty="0" smtClean="0"/>
              <a:t> </a:t>
            </a:r>
            <a:r>
              <a:rPr lang="de-DE" b="0" dirty="0" err="1" smtClean="0"/>
              <a:t>data</a:t>
            </a:r>
            <a:endParaRPr lang="de-DE" b="0" dirty="0" smtClean="0"/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b="0" dirty="0" err="1" smtClean="0"/>
              <a:t>Include</a:t>
            </a:r>
            <a:r>
              <a:rPr lang="de-DE" b="0" dirty="0" smtClean="0"/>
              <a:t> </a:t>
            </a:r>
            <a:r>
              <a:rPr lang="de-DE" b="0" dirty="0"/>
              <a:t>gene-environment </a:t>
            </a:r>
            <a:r>
              <a:rPr lang="de-DE" b="0" dirty="0" err="1" smtClean="0"/>
              <a:t>interactions</a:t>
            </a:r>
            <a:r>
              <a:rPr lang="de-DE" b="0" dirty="0" smtClean="0"/>
              <a:t> </a:t>
            </a:r>
            <a:r>
              <a:rPr lang="de-DE" b="0" dirty="0" err="1" smtClean="0"/>
              <a:t>easily</a:t>
            </a:r>
            <a:endParaRPr lang="en-US" b="0" dirty="0" smtClean="0"/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de-DE" b="0" dirty="0" err="1" smtClean="0"/>
              <a:t>Avoid</a:t>
            </a:r>
            <a:r>
              <a:rPr lang="de-DE" b="0" dirty="0" smtClean="0"/>
              <a:t> </a:t>
            </a:r>
            <a:r>
              <a:rPr lang="de-DE" b="0" dirty="0"/>
              <a:t>multiple-</a:t>
            </a:r>
            <a:r>
              <a:rPr lang="de-DE" b="0" dirty="0" err="1"/>
              <a:t>testing</a:t>
            </a:r>
            <a:r>
              <a:rPr lang="de-DE" b="0" dirty="0"/>
              <a:t> </a:t>
            </a:r>
            <a:r>
              <a:rPr lang="de-DE" b="0" dirty="0" err="1"/>
              <a:t>problem</a:t>
            </a:r>
            <a:r>
              <a:rPr lang="de-DE" b="0" dirty="0"/>
              <a:t> 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en-US" b="0" dirty="0" smtClean="0"/>
              <a:t>Predict </a:t>
            </a:r>
            <a:r>
              <a:rPr lang="en-US" b="0" dirty="0"/>
              <a:t>genetic risk by integrating out difficult-to-estimate </a:t>
            </a:r>
            <a:r>
              <a:rPr lang="en-US" dirty="0" smtClean="0">
                <a:latin typeface="Times New Roman"/>
                <a:cs typeface="Times New Roman"/>
              </a:rPr>
              <a:t>v</a:t>
            </a:r>
            <a:r>
              <a:rPr lang="en-US" b="0" dirty="0" smtClean="0"/>
              <a:t>’s</a:t>
            </a:r>
            <a:endParaRPr lang="en-US" b="0" dirty="0"/>
          </a:p>
        </p:txBody>
      </p:sp>
      <p:sp>
        <p:nvSpPr>
          <p:cNvPr id="4" name="Rechteck 6"/>
          <p:cNvSpPr/>
          <p:nvPr/>
        </p:nvSpPr>
        <p:spPr>
          <a:xfrm>
            <a:off x="168184" y="4884275"/>
            <a:ext cx="8787639" cy="173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smtClean="0"/>
              <a:t>Next Steps:</a:t>
            </a:r>
            <a:r>
              <a:rPr lang="en-US" b="0" dirty="0" smtClean="0"/>
              <a:t> 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en-US" b="0" dirty="0" smtClean="0"/>
              <a:t>Test method’s ability to rank loci and SNPs within loci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/>
              <a:buChar char="•"/>
            </a:pPr>
            <a:r>
              <a:rPr lang="en-US" b="0" dirty="0" smtClean="0"/>
              <a:t>Develop Bayesian model to predict gene networks whose </a:t>
            </a:r>
            <a:r>
              <a:rPr lang="en-US" b="0" dirty="0" err="1" smtClean="0"/>
              <a:t>dysregulation</a:t>
            </a:r>
            <a:r>
              <a:rPr lang="en-US" b="0" dirty="0" smtClean="0"/>
              <a:t> explains disease risk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852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l="2300" r="10013"/>
          <a:stretch/>
        </p:blipFill>
        <p:spPr>
          <a:xfrm>
            <a:off x="0" y="0"/>
            <a:ext cx="9144000" cy="1353381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919288" y="660947"/>
            <a:ext cx="4060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 err="1" smtClean="0"/>
              <a:t>Many</a:t>
            </a:r>
            <a:r>
              <a:rPr lang="de-DE" sz="4000" b="1" dirty="0" smtClean="0"/>
              <a:t> </a:t>
            </a:r>
            <a:r>
              <a:rPr lang="de-DE" sz="4000" b="1" dirty="0" err="1" smtClean="0"/>
              <a:t>thanks</a:t>
            </a:r>
            <a:r>
              <a:rPr lang="de-DE" sz="4000" b="1" dirty="0" smtClean="0"/>
              <a:t> </a:t>
            </a:r>
            <a:r>
              <a:rPr lang="de-DE" sz="4000" b="1" dirty="0" err="1" smtClean="0"/>
              <a:t>to</a:t>
            </a:r>
            <a:r>
              <a:rPr lang="de-DE" sz="4000" b="1" dirty="0" smtClean="0"/>
              <a:t>: </a:t>
            </a:r>
          </a:p>
        </p:txBody>
      </p:sp>
      <p:sp>
        <p:nvSpPr>
          <p:cNvPr id="6" name="Rechteck 3"/>
          <p:cNvSpPr/>
          <p:nvPr/>
        </p:nvSpPr>
        <p:spPr>
          <a:xfrm>
            <a:off x="217100" y="1687968"/>
            <a:ext cx="466809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dirty="0" smtClean="0"/>
              <a:t>Christian Roth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79" y="2427581"/>
            <a:ext cx="2027866" cy="2897886"/>
          </a:xfrm>
          <a:prstGeom prst="rect">
            <a:avLst/>
          </a:prstGeom>
        </p:spPr>
      </p:pic>
      <p:sp>
        <p:nvSpPr>
          <p:cNvPr id="11" name="Rechteck 3"/>
          <p:cNvSpPr/>
          <p:nvPr/>
        </p:nvSpPr>
        <p:spPr>
          <a:xfrm>
            <a:off x="4193537" y="1682928"/>
            <a:ext cx="473336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dirty="0" err="1" smtClean="0"/>
              <a:t>Saikat</a:t>
            </a:r>
            <a:r>
              <a:rPr lang="de-DE" sz="3200" dirty="0" smtClean="0"/>
              <a:t> Banerjee</a:t>
            </a:r>
          </a:p>
        </p:txBody>
      </p:sp>
      <p:sp>
        <p:nvSpPr>
          <p:cNvPr id="8" name="Rechteck 3"/>
          <p:cNvSpPr/>
          <p:nvPr/>
        </p:nvSpPr>
        <p:spPr>
          <a:xfrm>
            <a:off x="770705" y="5487828"/>
            <a:ext cx="328907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0" dirty="0" smtClean="0"/>
              <a:t>Hiwi / </a:t>
            </a:r>
            <a:r>
              <a:rPr lang="de-DE" b="0" dirty="0" err="1" smtClean="0"/>
              <a:t>bachelor</a:t>
            </a:r>
            <a:r>
              <a:rPr lang="de-DE" b="0" dirty="0" smtClean="0"/>
              <a:t> </a:t>
            </a:r>
            <a:r>
              <a:rPr lang="de-DE" b="0" dirty="0" err="1" smtClean="0"/>
              <a:t>student</a:t>
            </a:r>
            <a:r>
              <a:rPr lang="de-DE" b="0" dirty="0"/>
              <a:t> </a:t>
            </a:r>
            <a:r>
              <a:rPr lang="de-DE" b="0" dirty="0" smtClean="0"/>
              <a:t>on </a:t>
            </a:r>
            <a:r>
              <a:rPr lang="de-DE" b="0" dirty="0" err="1" smtClean="0"/>
              <a:t>e:AtheroSysMed</a:t>
            </a:r>
            <a:r>
              <a:rPr lang="de-DE" b="0" dirty="0" smtClean="0"/>
              <a:t> </a:t>
            </a:r>
            <a:br>
              <a:rPr lang="de-DE" b="0" dirty="0" smtClean="0"/>
            </a:br>
            <a:r>
              <a:rPr lang="de-DE" b="0" dirty="0" err="1" smtClean="0"/>
              <a:t>since</a:t>
            </a:r>
            <a:r>
              <a:rPr lang="de-DE" b="0" dirty="0" smtClean="0"/>
              <a:t> 10/2013</a:t>
            </a:r>
          </a:p>
        </p:txBody>
      </p:sp>
      <p:sp>
        <p:nvSpPr>
          <p:cNvPr id="13" name="Rechteck 3"/>
          <p:cNvSpPr/>
          <p:nvPr/>
        </p:nvSpPr>
        <p:spPr>
          <a:xfrm>
            <a:off x="4982884" y="5487828"/>
            <a:ext cx="328907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0" dirty="0" smtClean="0"/>
              <a:t>Postdoc </a:t>
            </a:r>
            <a:br>
              <a:rPr lang="de-DE" b="0" dirty="0" smtClean="0"/>
            </a:br>
            <a:r>
              <a:rPr lang="de-DE" b="0" dirty="0" smtClean="0"/>
              <a:t>on </a:t>
            </a:r>
            <a:r>
              <a:rPr lang="de-DE" b="0" dirty="0" err="1" smtClean="0"/>
              <a:t>e:AtheroSysMed</a:t>
            </a:r>
            <a:r>
              <a:rPr lang="de-DE" b="0" dirty="0" smtClean="0"/>
              <a:t> </a:t>
            </a:r>
            <a:br>
              <a:rPr lang="de-DE" b="0" dirty="0" smtClean="0"/>
            </a:br>
            <a:r>
              <a:rPr lang="de-DE" b="0" dirty="0" err="1" smtClean="0"/>
              <a:t>since</a:t>
            </a:r>
            <a:r>
              <a:rPr lang="de-DE" b="0" dirty="0" smtClean="0"/>
              <a:t> 06/2015</a:t>
            </a:r>
          </a:p>
        </p:txBody>
      </p:sp>
    </p:spTree>
    <p:extLst>
      <p:ext uri="{BB962C8B-B14F-4D97-AF65-F5344CB8AC3E}">
        <p14:creationId xmlns:p14="http://schemas.microsoft.com/office/powerpoint/2010/main" val="2234806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l="2300" r="10013"/>
          <a:stretch/>
        </p:blipFill>
        <p:spPr>
          <a:xfrm>
            <a:off x="0" y="0"/>
            <a:ext cx="9144000" cy="1353381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3647"/>
            <a:ext cx="9144000" cy="524435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4956074" y="627926"/>
            <a:ext cx="2364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 smtClean="0"/>
              <a:t>Thanks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to</a:t>
            </a:r>
            <a:r>
              <a:rPr lang="de-DE" sz="3600" b="1" dirty="0" smtClean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5007274" y="1483140"/>
            <a:ext cx="4136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3600" dirty="0" err="1" smtClean="0">
                <a:solidFill>
                  <a:srgbClr val="000000"/>
                </a:solidFill>
              </a:rPr>
              <a:t>the</a:t>
            </a:r>
            <a:r>
              <a:rPr lang="de-DE" sz="3600" dirty="0" smtClean="0">
                <a:solidFill>
                  <a:srgbClr val="000000"/>
                </a:solidFill>
              </a:rPr>
              <a:t> </a:t>
            </a:r>
            <a:r>
              <a:rPr lang="de-DE" sz="3600" dirty="0">
                <a:solidFill>
                  <a:srgbClr val="000000"/>
                </a:solidFill>
              </a:rPr>
              <a:t>Söding Lab</a:t>
            </a:r>
          </a:p>
        </p:txBody>
      </p:sp>
    </p:spTree>
    <p:extLst>
      <p:ext uri="{BB962C8B-B14F-4D97-AF65-F5344CB8AC3E}">
        <p14:creationId xmlns:p14="http://schemas.microsoft.com/office/powerpoint/2010/main" val="46243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79622" y="372941"/>
            <a:ext cx="7772400" cy="1362075"/>
          </a:xfrm>
        </p:spPr>
        <p:txBody>
          <a:bodyPr/>
          <a:lstStyle/>
          <a:p>
            <a:pPr algn="ctr"/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Rechteck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371600" y="1600200"/>
            <a:ext cx="76200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b="0" kern="1200" cap="none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rgbClr val="19436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0" hangingPunct="1"/>
            <a:endParaRPr kumimoji="0" lang="en-US" sz="4800" dirty="0">
              <a:solidFill>
                <a:schemeClr val="tx1"/>
              </a:solidFill>
            </a:endParaRPr>
          </a:p>
        </p:txBody>
      </p:sp>
      <p:pic>
        <p:nvPicPr>
          <p:cNvPr id="9" name="Bild 8" descr="athereoMed_blau_FINAL-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054" y="2656328"/>
            <a:ext cx="6197600" cy="2495639"/>
          </a:xfrm>
          <a:prstGeom prst="rect">
            <a:avLst/>
          </a:prstGeom>
        </p:spPr>
      </p:pic>
      <p:pic>
        <p:nvPicPr>
          <p:cNvPr id="10" name="Bild 9" descr="eMed Logo_cmyk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9738" y="5562601"/>
            <a:ext cx="3859962" cy="1207004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9" y="5839297"/>
            <a:ext cx="1171155" cy="81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824618"/>
            <a:ext cx="1803338" cy="82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Gerade Verbindung 15"/>
          <p:cNvCxnSpPr/>
          <p:nvPr/>
        </p:nvCxnSpPr>
        <p:spPr>
          <a:xfrm flipH="1">
            <a:off x="4813300" y="50800"/>
            <a:ext cx="4330700" cy="0"/>
          </a:xfrm>
          <a:prstGeom prst="line">
            <a:avLst/>
          </a:prstGeom>
          <a:ln w="107950" cmpd="sng">
            <a:solidFill>
              <a:srgbClr val="7D1A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erveim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17" y="3075326"/>
            <a:ext cx="1788800" cy="13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2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261406"/>
              </p:ext>
            </p:extLst>
          </p:nvPr>
        </p:nvGraphicFramePr>
        <p:xfrm>
          <a:off x="1023547" y="1844824"/>
          <a:ext cx="7139309" cy="338438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tblPr>
              <a:tblGrid>
                <a:gridCol w="1916711"/>
                <a:gridCol w="1531025"/>
                <a:gridCol w="1757277"/>
                <a:gridCol w="1934296"/>
              </a:tblGrid>
              <a:tr h="311347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dbGaP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Release Date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Genotype Data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Sequence Data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3605">
                <a:tc>
                  <a:txBody>
                    <a:bodyPr/>
                    <a:lstStyle/>
                    <a:p>
                      <a:pPr algn="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# Subjects - SNP Chip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# Subjects with Gene Expression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# RNA </a:t>
                      </a:r>
                      <a:r>
                        <a:rPr lang="en-US" sz="15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Seq</a:t>
                      </a:r>
                      <a:r>
                        <a:rPr lang="en-US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experiments after QC/Filtering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347">
                <a:tc>
                  <a:txBody>
                    <a:bodyPr/>
                    <a:lstStyle/>
                    <a:p>
                      <a:pPr algn="r" fontAlgn="b"/>
                      <a:r>
                        <a:rPr lang="fr-FR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June</a:t>
                      </a:r>
                      <a:r>
                        <a:rPr lang="fr-F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12, 2012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347">
                <a:tc>
                  <a:txBody>
                    <a:bodyPr/>
                    <a:lstStyle/>
                    <a:p>
                      <a:pPr algn="r" fontAlgn="b"/>
                      <a:r>
                        <a:rPr lang="sk-SK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 20, 2012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347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April 10, 2013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178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1641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1347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April 04, 2014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212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2921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347">
                <a:tc>
                  <a:txBody>
                    <a:bodyPr/>
                    <a:lstStyle/>
                    <a:p>
                      <a:pPr algn="r" fontAlgn="b"/>
                      <a:r>
                        <a:rPr lang="fr-F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 </a:t>
                      </a:r>
                      <a:r>
                        <a:rPr lang="fr-FR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June</a:t>
                      </a:r>
                      <a:r>
                        <a:rPr lang="fr-F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2015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550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7349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347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Oct 2015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451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550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TBD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347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Approx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mid 2016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~900</a:t>
                      </a: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250" marR="16250" marT="1625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hteck 3"/>
          <p:cNvSpPr/>
          <p:nvPr/>
        </p:nvSpPr>
        <p:spPr>
          <a:xfrm>
            <a:off x="144016" y="1283600"/>
            <a:ext cx="8892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0" dirty="0" err="1" smtClean="0"/>
              <a:t>GTEx</a:t>
            </a:r>
            <a:r>
              <a:rPr lang="de-DE" b="0" dirty="0"/>
              <a:t> </a:t>
            </a:r>
            <a:r>
              <a:rPr lang="de-DE" b="0" dirty="0" err="1" smtClean="0"/>
              <a:t>project</a:t>
            </a:r>
            <a:r>
              <a:rPr lang="de-DE" b="0" dirty="0" smtClean="0"/>
              <a:t> </a:t>
            </a:r>
            <a:r>
              <a:rPr lang="de-DE" b="0" dirty="0" err="1" smtClean="0"/>
              <a:t>is</a:t>
            </a:r>
            <a:r>
              <a:rPr lang="de-DE" b="0" dirty="0" smtClean="0"/>
              <a:t> a massive </a:t>
            </a:r>
            <a:r>
              <a:rPr lang="de-DE" b="0" dirty="0" err="1" smtClean="0"/>
              <a:t>eQTL</a:t>
            </a:r>
            <a:r>
              <a:rPr lang="de-DE" b="0" dirty="0" smtClean="0"/>
              <a:t> </a:t>
            </a:r>
            <a:r>
              <a:rPr lang="de-DE" b="0" dirty="0" err="1" smtClean="0"/>
              <a:t>study</a:t>
            </a:r>
            <a:endParaRPr lang="de-DE" b="0" dirty="0"/>
          </a:p>
        </p:txBody>
      </p:sp>
      <p:sp>
        <p:nvSpPr>
          <p:cNvPr id="9" name="Rechteck 3"/>
          <p:cNvSpPr/>
          <p:nvPr/>
        </p:nvSpPr>
        <p:spPr>
          <a:xfrm>
            <a:off x="107504" y="5716624"/>
            <a:ext cx="889248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de-DE" b="0" dirty="0" err="1" smtClean="0"/>
              <a:t>Results</a:t>
            </a:r>
            <a:r>
              <a:rPr lang="de-DE" b="0" dirty="0" smtClean="0"/>
              <a:t> in </a:t>
            </a:r>
            <a:r>
              <a:rPr lang="de-DE" b="0" dirty="0" err="1" smtClean="0"/>
              <a:t>publication</a:t>
            </a:r>
            <a:r>
              <a:rPr lang="de-DE" b="0" dirty="0" smtClean="0"/>
              <a:t> </a:t>
            </a:r>
            <a:r>
              <a:rPr lang="de-DE" b="0" dirty="0" err="1" smtClean="0"/>
              <a:t>from</a:t>
            </a:r>
            <a:r>
              <a:rPr lang="de-DE" b="0" dirty="0" smtClean="0"/>
              <a:t> May 2015 </a:t>
            </a:r>
            <a:r>
              <a:rPr lang="de-DE" b="0" dirty="0" err="1" smtClean="0"/>
              <a:t>are</a:t>
            </a:r>
            <a:r>
              <a:rPr lang="de-DE" b="0" dirty="0" smtClean="0"/>
              <a:t> </a:t>
            </a:r>
            <a:r>
              <a:rPr lang="de-DE" b="0" dirty="0" err="1" smtClean="0"/>
              <a:t>disappointing</a:t>
            </a:r>
            <a:r>
              <a:rPr lang="de-DE" b="0" dirty="0" smtClean="0"/>
              <a:t>. </a:t>
            </a:r>
          </a:p>
          <a:p>
            <a:pPr algn="ctr">
              <a:spcBef>
                <a:spcPts val="1200"/>
              </a:spcBef>
            </a:pPr>
            <a:r>
              <a:rPr lang="de-DE" b="0" u="sng" dirty="0" err="1" smtClean="0"/>
              <a:t>Better</a:t>
            </a:r>
            <a:r>
              <a:rPr lang="de-DE" b="0" u="sng" dirty="0" smtClean="0"/>
              <a:t> </a:t>
            </a:r>
            <a:r>
              <a:rPr lang="de-DE" b="0" u="sng" dirty="0" err="1" smtClean="0"/>
              <a:t>analysis</a:t>
            </a:r>
            <a:r>
              <a:rPr lang="de-DE" b="0" u="sng" dirty="0" smtClean="0"/>
              <a:t> </a:t>
            </a:r>
            <a:r>
              <a:rPr lang="de-DE" b="0" u="sng" dirty="0" err="1" smtClean="0"/>
              <a:t>methods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more</a:t>
            </a:r>
            <a:r>
              <a:rPr lang="de-DE" b="0" dirty="0" smtClean="0"/>
              <a:t> </a:t>
            </a:r>
            <a:r>
              <a:rPr lang="de-DE" b="0" dirty="0" err="1" smtClean="0"/>
              <a:t>data</a:t>
            </a:r>
            <a:r>
              <a:rPr lang="de-DE" b="0" dirty="0" smtClean="0"/>
              <a:t> </a:t>
            </a:r>
            <a:r>
              <a:rPr lang="de-DE" b="0" dirty="0" err="1" smtClean="0"/>
              <a:t>are</a:t>
            </a:r>
            <a:r>
              <a:rPr lang="de-DE" b="0" dirty="0" smtClean="0"/>
              <a:t> </a:t>
            </a:r>
            <a:r>
              <a:rPr lang="de-DE" b="0" dirty="0" err="1" smtClean="0"/>
              <a:t>needed</a:t>
            </a:r>
            <a:r>
              <a:rPr lang="de-DE" b="0" dirty="0" smtClean="0"/>
              <a:t>!</a:t>
            </a:r>
            <a:endParaRPr lang="de-DE" b="0" dirty="0"/>
          </a:p>
        </p:txBody>
      </p:sp>
      <p:sp>
        <p:nvSpPr>
          <p:cNvPr id="10" name="Rechteck 3"/>
          <p:cNvSpPr/>
          <p:nvPr/>
        </p:nvSpPr>
        <p:spPr>
          <a:xfrm>
            <a:off x="107504" y="105352"/>
            <a:ext cx="8892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dirty="0" err="1" smtClean="0"/>
              <a:t>eQTL</a:t>
            </a:r>
            <a:r>
              <a:rPr lang="de-DE" sz="3200" dirty="0" smtClean="0"/>
              <a:t> </a:t>
            </a:r>
            <a:r>
              <a:rPr lang="de-DE" sz="3200" dirty="0" err="1" smtClean="0"/>
              <a:t>studies</a:t>
            </a:r>
            <a:r>
              <a:rPr lang="de-DE" sz="3200" dirty="0" smtClean="0"/>
              <a:t> </a:t>
            </a:r>
            <a:r>
              <a:rPr lang="de-DE" sz="3200" dirty="0" err="1" smtClean="0"/>
              <a:t>have</a:t>
            </a:r>
            <a:r>
              <a:rPr lang="de-DE" sz="3200" dirty="0" smtClean="0"/>
              <a:t> potential </a:t>
            </a:r>
            <a:r>
              <a:rPr lang="de-DE" sz="3200" dirty="0" err="1" smtClean="0"/>
              <a:t>to</a:t>
            </a:r>
            <a:r>
              <a:rPr lang="de-DE" sz="3200" dirty="0" smtClean="0"/>
              <a:t> link GWAS SNPs </a:t>
            </a:r>
            <a:r>
              <a:rPr lang="de-DE" sz="3200" dirty="0" err="1" smtClean="0"/>
              <a:t>with</a:t>
            </a:r>
            <a:r>
              <a:rPr lang="de-DE" sz="3200" dirty="0" smtClean="0"/>
              <a:t> </a:t>
            </a:r>
            <a:r>
              <a:rPr lang="de-DE" sz="3200" dirty="0" err="1" smtClean="0"/>
              <a:t>target</a:t>
            </a:r>
            <a:r>
              <a:rPr lang="de-DE" sz="3200" dirty="0" smtClean="0"/>
              <a:t> genes</a:t>
            </a:r>
            <a:endParaRPr lang="de-DE" sz="32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270037" y="3853724"/>
            <a:ext cx="21710" cy="18997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6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3521" y="202560"/>
            <a:ext cx="8952713" cy="492443"/>
          </a:xfrm>
        </p:spPr>
        <p:txBody>
          <a:bodyPr lIns="0" tIns="0" rIns="0" bIns="0">
            <a:spAutoFit/>
          </a:bodyPr>
          <a:lstStyle/>
          <a:p>
            <a:r>
              <a:rPr lang="de-DE" sz="3200" b="1" dirty="0" err="1" smtClean="0"/>
              <a:t>Cardiovascular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diseases</a:t>
            </a:r>
            <a:r>
              <a:rPr lang="de-DE" sz="3200" b="1" dirty="0" smtClean="0"/>
              <a:t> No.3 </a:t>
            </a:r>
            <a:r>
              <a:rPr lang="de-DE" sz="3200" b="1" dirty="0" err="1" smtClean="0"/>
              <a:t>cause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of</a:t>
            </a:r>
            <a:r>
              <a:rPr lang="de-DE" sz="3200" b="1" dirty="0"/>
              <a:t> </a:t>
            </a:r>
            <a:r>
              <a:rPr lang="de-DE" sz="3200" b="1" dirty="0" err="1" smtClean="0"/>
              <a:t>life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years</a:t>
            </a:r>
            <a:r>
              <a:rPr lang="de-DE" sz="3200" b="1" dirty="0" smtClean="0"/>
              <a:t> lost</a:t>
            </a:r>
            <a:endParaRPr lang="de-DE" sz="3200" b="1" dirty="0"/>
          </a:p>
        </p:txBody>
      </p:sp>
      <p:sp>
        <p:nvSpPr>
          <p:cNvPr id="15" name="Rechteck 5"/>
          <p:cNvSpPr/>
          <p:nvPr/>
        </p:nvSpPr>
        <p:spPr>
          <a:xfrm>
            <a:off x="587708" y="5986954"/>
            <a:ext cx="8228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de-DE" sz="2000" b="0" dirty="0" smtClean="0"/>
              <a:t>Relative </a:t>
            </a:r>
            <a:r>
              <a:rPr lang="de-DE" sz="2000" b="0" dirty="0" err="1" smtClean="0"/>
              <a:t>disease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burden</a:t>
            </a:r>
            <a:r>
              <a:rPr lang="de-DE" sz="2000" b="0" dirty="0" smtClean="0"/>
              <a:t> =  </a:t>
            </a:r>
            <a:r>
              <a:rPr lang="de-DE" sz="2000" b="0" dirty="0" err="1" smtClean="0"/>
              <a:t>fraction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of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disability-adjusted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life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years</a:t>
            </a:r>
            <a:r>
              <a:rPr lang="de-DE" sz="2000" b="0" dirty="0" smtClean="0"/>
              <a:t> lost</a:t>
            </a:r>
          </a:p>
        </p:txBody>
      </p:sp>
      <p:sp>
        <p:nvSpPr>
          <p:cNvPr id="21" name="Rechteck 5"/>
          <p:cNvSpPr/>
          <p:nvPr/>
        </p:nvSpPr>
        <p:spPr>
          <a:xfrm>
            <a:off x="6171213" y="4995268"/>
            <a:ext cx="28899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de-DE" sz="1600" b="0" dirty="0" smtClean="0"/>
              <a:t>Source: WHO, 2012 </a:t>
            </a:r>
            <a:r>
              <a:rPr lang="de-DE" sz="1600" b="0" dirty="0" err="1" smtClean="0"/>
              <a:t>statistics</a:t>
            </a:r>
            <a:endParaRPr lang="de-DE" sz="1600" b="0" dirty="0" smtClean="0"/>
          </a:p>
        </p:txBody>
      </p:sp>
      <p:pic>
        <p:nvPicPr>
          <p:cNvPr id="4" name="Picture 3" descr="nrd2973-f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6"/>
          <a:stretch/>
        </p:blipFill>
        <p:spPr>
          <a:xfrm>
            <a:off x="356845" y="1354632"/>
            <a:ext cx="8545770" cy="4470798"/>
          </a:xfrm>
          <a:prstGeom prst="rect">
            <a:avLst/>
          </a:prstGeom>
        </p:spPr>
      </p:pic>
      <p:sp>
        <p:nvSpPr>
          <p:cNvPr id="8" name="Rechteck 5"/>
          <p:cNvSpPr/>
          <p:nvPr/>
        </p:nvSpPr>
        <p:spPr>
          <a:xfrm>
            <a:off x="593178" y="6359776"/>
            <a:ext cx="3311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de-DE" sz="2000" b="0" dirty="0" err="1" smtClean="0"/>
              <a:t>bubble</a:t>
            </a:r>
            <a:r>
              <a:rPr lang="de-DE" sz="2000" b="0" dirty="0" smtClean="0"/>
              <a:t> </a:t>
            </a:r>
            <a:r>
              <a:rPr lang="de-DE" sz="2000" b="0" dirty="0" err="1"/>
              <a:t>volume</a:t>
            </a:r>
            <a:r>
              <a:rPr lang="de-DE" sz="2000" b="0" dirty="0"/>
              <a:t> ∝ #</a:t>
            </a:r>
            <a:r>
              <a:rPr lang="de-DE" sz="2000" b="0" dirty="0" err="1"/>
              <a:t>deaths</a:t>
            </a:r>
            <a:endParaRPr lang="de-DE" sz="2000" b="0" dirty="0"/>
          </a:p>
        </p:txBody>
      </p:sp>
    </p:spTree>
    <p:extLst>
      <p:ext uri="{BB962C8B-B14F-4D97-AF65-F5344CB8AC3E}">
        <p14:creationId xmlns:p14="http://schemas.microsoft.com/office/powerpoint/2010/main" val="2971638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3521" y="-22669"/>
            <a:ext cx="8952713" cy="984885"/>
          </a:xfrm>
        </p:spPr>
        <p:txBody>
          <a:bodyPr lIns="0" tIns="0" rIns="0" bIns="0">
            <a:spAutoFit/>
          </a:bodyPr>
          <a:lstStyle/>
          <a:p>
            <a:r>
              <a:rPr lang="de-DE" sz="3200" b="1" dirty="0" err="1"/>
              <a:t>Cardiovascular</a:t>
            </a:r>
            <a:r>
              <a:rPr lang="de-DE" sz="3200" b="1" dirty="0"/>
              <a:t> </a:t>
            </a:r>
            <a:r>
              <a:rPr lang="de-DE" sz="3200" b="1" dirty="0" err="1"/>
              <a:t>diseases</a:t>
            </a:r>
            <a:r>
              <a:rPr lang="de-DE" sz="3200" b="1" dirty="0" smtClean="0"/>
              <a:t> </a:t>
            </a:r>
            <a:r>
              <a:rPr lang="de-DE" sz="3200" b="1" dirty="0" err="1"/>
              <a:t>responsible</a:t>
            </a:r>
            <a:r>
              <a:rPr lang="de-DE" sz="3200" b="1" dirty="0"/>
              <a:t> </a:t>
            </a:r>
            <a:r>
              <a:rPr lang="de-DE" sz="3200" b="1" dirty="0" err="1"/>
              <a:t>for</a:t>
            </a:r>
            <a:r>
              <a:rPr lang="de-DE" sz="3200" b="1" dirty="0"/>
              <a:t> 31% </a:t>
            </a:r>
            <a:r>
              <a:rPr lang="de-DE" sz="3200" b="1" dirty="0" err="1"/>
              <a:t>of</a:t>
            </a:r>
            <a:r>
              <a:rPr lang="de-DE" sz="3200" b="1" dirty="0"/>
              <a:t> all human </a:t>
            </a:r>
            <a:r>
              <a:rPr lang="de-DE" sz="3200" b="1" dirty="0" err="1" smtClean="0"/>
              <a:t>deaths</a:t>
            </a:r>
            <a:r>
              <a:rPr lang="de-DE" sz="3200" b="1" dirty="0" smtClean="0"/>
              <a:t> (in 2012)</a:t>
            </a:r>
            <a:endParaRPr lang="de-DE" sz="3200" b="1" dirty="0"/>
          </a:p>
        </p:txBody>
      </p:sp>
      <p:sp>
        <p:nvSpPr>
          <p:cNvPr id="15" name="Rechteck 5"/>
          <p:cNvSpPr/>
          <p:nvPr/>
        </p:nvSpPr>
        <p:spPr>
          <a:xfrm>
            <a:off x="755622" y="5702839"/>
            <a:ext cx="775602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de-DE" sz="2000" b="0" dirty="0" smtClean="0"/>
              <a:t>CVD No</a:t>
            </a:r>
            <a:r>
              <a:rPr lang="de-DE" sz="2000" b="0" dirty="0"/>
              <a:t>.1 </a:t>
            </a:r>
            <a:r>
              <a:rPr lang="de-DE" sz="2000" b="0" dirty="0" err="1"/>
              <a:t>cause</a:t>
            </a:r>
            <a:r>
              <a:rPr lang="de-DE" sz="2000" b="0" dirty="0"/>
              <a:t> </a:t>
            </a:r>
            <a:r>
              <a:rPr lang="de-DE" sz="2000" b="0" dirty="0" err="1"/>
              <a:t>of</a:t>
            </a:r>
            <a:r>
              <a:rPr lang="de-DE" sz="2000" b="0" dirty="0"/>
              <a:t> </a:t>
            </a:r>
            <a:r>
              <a:rPr lang="de-DE" sz="2000" b="0" dirty="0" err="1" smtClean="0"/>
              <a:t>death</a:t>
            </a:r>
            <a:endParaRPr lang="de-DE" sz="2000" b="0" dirty="0" smtClean="0"/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de-DE" sz="2000" b="0" dirty="0" smtClean="0"/>
              <a:t>CVD </a:t>
            </a:r>
            <a:r>
              <a:rPr lang="de-DE" sz="2000" b="0" dirty="0" err="1" smtClean="0"/>
              <a:t>No</a:t>
            </a:r>
            <a:r>
              <a:rPr lang="de-DE" sz="2000" b="0" dirty="0" smtClean="0"/>
              <a:t>. 3 </a:t>
            </a:r>
            <a:r>
              <a:rPr lang="de-DE" sz="2000" b="0" dirty="0" err="1" smtClean="0"/>
              <a:t>cause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of</a:t>
            </a:r>
            <a:r>
              <a:rPr lang="de-DE" sz="2000" b="0" dirty="0" smtClean="0"/>
              <a:t> </a:t>
            </a:r>
            <a:r>
              <a:rPr lang="de-DE" sz="2000" b="0" dirty="0"/>
              <a:t>global </a:t>
            </a:r>
            <a:r>
              <a:rPr lang="de-DE" sz="2000" b="0" dirty="0" err="1" smtClean="0"/>
              <a:t>disability-adjusted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life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years</a:t>
            </a:r>
            <a:r>
              <a:rPr lang="de-DE" sz="2000" b="0" dirty="0" smtClean="0"/>
              <a:t> lost </a:t>
            </a:r>
            <a:br>
              <a:rPr lang="de-DE" sz="2000" b="0" dirty="0" smtClean="0"/>
            </a:br>
            <a:r>
              <a:rPr lang="de-DE" sz="2000" b="0" dirty="0" smtClean="0"/>
              <a:t>(after </a:t>
            </a:r>
            <a:r>
              <a:rPr lang="de-DE" sz="2000" b="0" dirty="0" err="1" smtClean="0"/>
              <a:t>infectious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and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neuropsychiatric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diseases</a:t>
            </a:r>
            <a:r>
              <a:rPr lang="de-DE" sz="2000" b="0" dirty="0" smtClean="0"/>
              <a:t>)</a:t>
            </a:r>
          </a:p>
        </p:txBody>
      </p:sp>
      <p:pic>
        <p:nvPicPr>
          <p:cNvPr id="3" name="Picture 2" descr="Screen Shot 2015-10-25 at 06.47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0"/>
          <a:stretch/>
        </p:blipFill>
        <p:spPr>
          <a:xfrm>
            <a:off x="1215763" y="1217564"/>
            <a:ext cx="5840001" cy="4439923"/>
          </a:xfrm>
          <a:prstGeom prst="rect">
            <a:avLst/>
          </a:prstGeom>
        </p:spPr>
      </p:pic>
      <p:sp>
        <p:nvSpPr>
          <p:cNvPr id="21" name="Rechteck 5"/>
          <p:cNvSpPr/>
          <p:nvPr/>
        </p:nvSpPr>
        <p:spPr>
          <a:xfrm>
            <a:off x="4941405" y="5006128"/>
            <a:ext cx="1469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de-DE" sz="1600" b="0" dirty="0" smtClean="0"/>
              <a:t>Source: WHO</a:t>
            </a:r>
          </a:p>
        </p:txBody>
      </p:sp>
      <p:sp>
        <p:nvSpPr>
          <p:cNvPr id="22" name="Rechteck 5"/>
          <p:cNvSpPr/>
          <p:nvPr/>
        </p:nvSpPr>
        <p:spPr>
          <a:xfrm>
            <a:off x="6755764" y="1295545"/>
            <a:ext cx="2195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de-DE" b="0" dirty="0" smtClean="0"/>
              <a:t>Global </a:t>
            </a:r>
            <a:r>
              <a:rPr lang="de-DE" b="0" dirty="0" err="1" smtClean="0"/>
              <a:t>deaths</a:t>
            </a:r>
            <a:r>
              <a:rPr lang="de-DE" b="0" dirty="0" smtClean="0"/>
              <a:t> </a:t>
            </a:r>
            <a:r>
              <a:rPr lang="de-DE" b="0" dirty="0" err="1" smtClean="0"/>
              <a:t>by</a:t>
            </a:r>
            <a:r>
              <a:rPr lang="de-DE" b="0" dirty="0" smtClean="0"/>
              <a:t> </a:t>
            </a:r>
            <a:r>
              <a:rPr lang="de-DE" b="0" dirty="0" err="1" smtClean="0"/>
              <a:t>cause</a:t>
            </a:r>
            <a:r>
              <a:rPr lang="de-DE" b="0" dirty="0" smtClean="0"/>
              <a:t> </a:t>
            </a:r>
            <a:endParaRPr lang="de-DE" sz="1600" b="0" dirty="0" smtClean="0"/>
          </a:p>
        </p:txBody>
      </p:sp>
      <p:sp>
        <p:nvSpPr>
          <p:cNvPr id="5" name="Left Brace 4"/>
          <p:cNvSpPr/>
          <p:nvPr/>
        </p:nvSpPr>
        <p:spPr>
          <a:xfrm>
            <a:off x="1323187" y="1259552"/>
            <a:ext cx="199410" cy="81870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5"/>
          <p:cNvSpPr/>
          <p:nvPr/>
        </p:nvSpPr>
        <p:spPr>
          <a:xfrm>
            <a:off x="562495" y="1505467"/>
            <a:ext cx="624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de-DE" sz="1600" b="0" dirty="0" smtClean="0"/>
              <a:t>CVD</a:t>
            </a:r>
          </a:p>
        </p:txBody>
      </p:sp>
    </p:spTree>
    <p:extLst>
      <p:ext uri="{BB962C8B-B14F-4D97-AF65-F5344CB8AC3E}">
        <p14:creationId xmlns:p14="http://schemas.microsoft.com/office/powerpoint/2010/main" val="127508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 descr="\\10.35.1.26\transfer\soeding\ppt\FTO_corr_BM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5"/>
          <a:stretch>
            <a:fillRect/>
          </a:stretch>
        </p:blipFill>
        <p:spPr bwMode="auto">
          <a:xfrm>
            <a:off x="4476750" y="2973412"/>
            <a:ext cx="4162425" cy="314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420" name="Picture 4" descr="\\10.35.1.26\transfer\soeding\ppt\FTO_abstrac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2318494"/>
            <a:ext cx="3919537" cy="24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421" name="Picture 5" descr="\\10.35.1.26\transfer\soeding\ppt\FTO_unknown_fun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14"/>
          <a:stretch>
            <a:fillRect/>
          </a:stretch>
        </p:blipFill>
        <p:spPr bwMode="auto">
          <a:xfrm>
            <a:off x="481013" y="4865688"/>
            <a:ext cx="4046537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422" name="Text Box 6"/>
          <p:cNvSpPr txBox="1">
            <a:spLocks noChangeArrowheads="1"/>
          </p:cNvSpPr>
          <p:nvPr/>
        </p:nvSpPr>
        <p:spPr bwMode="auto">
          <a:xfrm>
            <a:off x="2179638" y="41973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…</a:t>
            </a:r>
          </a:p>
        </p:txBody>
      </p:sp>
      <p:sp>
        <p:nvSpPr>
          <p:cNvPr id="188423" name="Line 7"/>
          <p:cNvSpPr>
            <a:spLocks noChangeShapeType="1"/>
          </p:cNvSpPr>
          <p:nvPr/>
        </p:nvSpPr>
        <p:spPr bwMode="auto">
          <a:xfrm>
            <a:off x="665163" y="5040313"/>
            <a:ext cx="3302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8424" name="Line 8"/>
          <p:cNvSpPr>
            <a:spLocks noChangeShapeType="1"/>
          </p:cNvSpPr>
          <p:nvPr/>
        </p:nvSpPr>
        <p:spPr bwMode="auto">
          <a:xfrm>
            <a:off x="468313" y="5243513"/>
            <a:ext cx="558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8425" name="Line 9"/>
          <p:cNvSpPr>
            <a:spLocks noChangeShapeType="1"/>
          </p:cNvSpPr>
          <p:nvPr/>
        </p:nvSpPr>
        <p:spPr bwMode="auto">
          <a:xfrm>
            <a:off x="474663" y="4509120"/>
            <a:ext cx="2268537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8426" name="Text Box 10"/>
          <p:cNvSpPr txBox="1">
            <a:spLocks noChangeArrowheads="1"/>
          </p:cNvSpPr>
          <p:nvPr/>
        </p:nvSpPr>
        <p:spPr bwMode="auto">
          <a:xfrm rot="-5400000">
            <a:off x="3491706" y="4055293"/>
            <a:ext cx="2332038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400">
                <a:solidFill>
                  <a:srgbClr val="484848"/>
                </a:solidFill>
              </a:rPr>
              <a:t>-log</a:t>
            </a:r>
            <a:r>
              <a:rPr lang="en-US" altLang="en-US" sz="1400" baseline="-25000">
                <a:solidFill>
                  <a:srgbClr val="484848"/>
                </a:solidFill>
              </a:rPr>
              <a:t>10</a:t>
            </a:r>
            <a:r>
              <a:rPr lang="en-US" altLang="en-US" sz="1400">
                <a:solidFill>
                  <a:srgbClr val="484848"/>
                </a:solidFill>
              </a:rPr>
              <a:t> P for BMI association</a:t>
            </a:r>
          </a:p>
        </p:txBody>
      </p:sp>
      <p:sp>
        <p:nvSpPr>
          <p:cNvPr id="188427" name="Line 11"/>
          <p:cNvSpPr>
            <a:spLocks noChangeShapeType="1"/>
          </p:cNvSpPr>
          <p:nvPr/>
        </p:nvSpPr>
        <p:spPr bwMode="auto">
          <a:xfrm>
            <a:off x="6694488" y="3049612"/>
            <a:ext cx="0" cy="3057525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8428" name="Line 12"/>
          <p:cNvSpPr>
            <a:spLocks noChangeShapeType="1"/>
          </p:cNvSpPr>
          <p:nvPr/>
        </p:nvSpPr>
        <p:spPr bwMode="auto">
          <a:xfrm>
            <a:off x="6999288" y="3049612"/>
            <a:ext cx="0" cy="3057525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8429" name="Text Box 13"/>
          <p:cNvSpPr txBox="1">
            <a:spLocks noChangeArrowheads="1"/>
          </p:cNvSpPr>
          <p:nvPr/>
        </p:nvSpPr>
        <p:spPr bwMode="auto">
          <a:xfrm>
            <a:off x="6973888" y="2204864"/>
            <a:ext cx="16684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region with mutations that increase </a:t>
            </a:r>
            <a:br>
              <a:rPr lang="en-US" altLang="en-US" dirty="0">
                <a:solidFill>
                  <a:srgbClr val="FF0000"/>
                </a:solidFill>
              </a:rPr>
            </a:br>
            <a:r>
              <a:rPr lang="en-US" altLang="en-US" dirty="0">
                <a:solidFill>
                  <a:srgbClr val="FF0000"/>
                </a:solidFill>
              </a:rPr>
              <a:t>obesity risk</a:t>
            </a:r>
          </a:p>
        </p:txBody>
      </p:sp>
      <p:sp>
        <p:nvSpPr>
          <p:cNvPr id="188430" name="Rectangle 14"/>
          <p:cNvSpPr>
            <a:spLocks noChangeArrowheads="1"/>
          </p:cNvSpPr>
          <p:nvPr/>
        </p:nvSpPr>
        <p:spPr bwMode="auto">
          <a:xfrm>
            <a:off x="7216775" y="5937274"/>
            <a:ext cx="301625" cy="1397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32" name="AutoShape 16"/>
          <p:cNvSpPr>
            <a:spLocks noChangeArrowheads="1"/>
          </p:cNvSpPr>
          <p:nvPr/>
        </p:nvSpPr>
        <p:spPr bwMode="auto">
          <a:xfrm>
            <a:off x="7262813" y="6138887"/>
            <a:ext cx="244475" cy="98425"/>
          </a:xfrm>
          <a:prstGeom prst="rightArrow">
            <a:avLst>
              <a:gd name="adj1" fmla="val 50000"/>
              <a:gd name="adj2" fmla="val 6209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33" name="AutoShape 17"/>
          <p:cNvSpPr>
            <a:spLocks noChangeArrowheads="1"/>
          </p:cNvSpPr>
          <p:nvPr/>
        </p:nvSpPr>
        <p:spPr bwMode="auto">
          <a:xfrm flipH="1">
            <a:off x="6075363" y="6088087"/>
            <a:ext cx="244475" cy="98425"/>
          </a:xfrm>
          <a:prstGeom prst="rightArrow">
            <a:avLst>
              <a:gd name="adj1" fmla="val 50000"/>
              <a:gd name="adj2" fmla="val 6209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8436" name="Line 20"/>
          <p:cNvSpPr>
            <a:spLocks noChangeShapeType="1"/>
          </p:cNvSpPr>
          <p:nvPr/>
        </p:nvSpPr>
        <p:spPr bwMode="auto">
          <a:xfrm>
            <a:off x="5759450" y="4227537"/>
            <a:ext cx="382588" cy="706437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8437" name="Text Box 21"/>
          <p:cNvSpPr txBox="1">
            <a:spLocks noChangeArrowheads="1"/>
          </p:cNvSpPr>
          <p:nvPr/>
        </p:nvSpPr>
        <p:spPr bwMode="auto">
          <a:xfrm>
            <a:off x="5232400" y="3913212"/>
            <a:ext cx="100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8000"/>
                </a:solidFill>
              </a:rPr>
              <a:t>SNPs</a:t>
            </a: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5" y="1791396"/>
            <a:ext cx="5360596" cy="432048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5" y="135211"/>
            <a:ext cx="5836402" cy="16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76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82726"/>
            <a:ext cx="8229600" cy="706090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600" b="1" dirty="0" err="1" smtClean="0">
                <a:solidFill>
                  <a:srgbClr val="000000"/>
                </a:solidFill>
                <a:latin typeface="Arial"/>
                <a:cs typeface="Arial"/>
              </a:rPr>
              <a:t>HiC</a:t>
            </a:r>
            <a:r>
              <a:rPr lang="de-DE" sz="3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3600" b="1" dirty="0" err="1" smtClean="0">
                <a:solidFill>
                  <a:srgbClr val="000000"/>
                </a:solidFill>
                <a:latin typeface="Arial"/>
                <a:cs typeface="Arial"/>
              </a:rPr>
              <a:t>measures</a:t>
            </a:r>
            <a:r>
              <a:rPr lang="de-DE" sz="36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3600" b="1" dirty="0" smtClean="0">
                <a:solidFill>
                  <a:srgbClr val="000000"/>
                </a:solidFill>
                <a:latin typeface="Arial"/>
                <a:cs typeface="Arial"/>
              </a:rPr>
              <a:t>DNA-DNA </a:t>
            </a:r>
            <a:r>
              <a:rPr lang="de-DE" sz="3600" b="1" dirty="0" err="1" smtClean="0">
                <a:solidFill>
                  <a:srgbClr val="000000"/>
                </a:solidFill>
                <a:latin typeface="Arial"/>
                <a:cs typeface="Arial"/>
              </a:rPr>
              <a:t>contacts</a:t>
            </a:r>
            <a:r>
              <a:rPr lang="de-DE" sz="3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3600" b="1" dirty="0" err="1" smtClean="0">
                <a:solidFill>
                  <a:srgbClr val="000000"/>
                </a:solidFill>
                <a:latin typeface="Arial"/>
                <a:cs typeface="Arial"/>
              </a:rPr>
              <a:t>genome-wide</a:t>
            </a:r>
            <a:r>
              <a:rPr lang="de-DE" sz="36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br>
              <a:rPr lang="de-DE" sz="3600" b="1" dirty="0" smtClean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de-DE" sz="2700" b="1" dirty="0" smtClean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de-DE" sz="2700" b="1" dirty="0" err="1" smtClean="0">
                <a:solidFill>
                  <a:srgbClr val="000000"/>
                </a:solidFill>
                <a:latin typeface="Arial"/>
                <a:cs typeface="Arial"/>
              </a:rPr>
              <a:t>resolution</a:t>
            </a:r>
            <a:r>
              <a:rPr lang="de-DE" sz="2700" b="1" dirty="0" smtClean="0">
                <a:solidFill>
                  <a:srgbClr val="000000"/>
                </a:solidFill>
                <a:latin typeface="Arial"/>
                <a:cs typeface="Arial"/>
              </a:rPr>
              <a:t> ~50kbp, </a:t>
            </a:r>
            <a:r>
              <a:rPr lang="de-DE" sz="2700" b="1" dirty="0" err="1" smtClean="0">
                <a:solidFill>
                  <a:srgbClr val="000000"/>
                </a:solidFill>
                <a:latin typeface="Arial"/>
                <a:cs typeface="Arial"/>
              </a:rPr>
              <a:t>only</a:t>
            </a:r>
            <a:r>
              <a:rPr lang="de-DE" sz="27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2700" b="1" dirty="0" err="1" smtClean="0">
                <a:solidFill>
                  <a:srgbClr val="000000"/>
                </a:solidFill>
                <a:latin typeface="Arial"/>
                <a:cs typeface="Arial"/>
              </a:rPr>
              <a:t>very</a:t>
            </a:r>
            <a:r>
              <a:rPr lang="de-DE" sz="27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2700" b="1" dirty="0" err="1" smtClean="0">
                <a:solidFill>
                  <a:srgbClr val="000000"/>
                </a:solidFill>
                <a:latin typeface="Arial"/>
                <a:cs typeface="Arial"/>
              </a:rPr>
              <a:t>few</a:t>
            </a:r>
            <a:r>
              <a:rPr lang="de-DE" sz="27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2700" b="1" dirty="0" err="1" smtClean="0">
                <a:solidFill>
                  <a:srgbClr val="000000"/>
                </a:solidFill>
                <a:latin typeface="Arial"/>
                <a:cs typeface="Arial"/>
              </a:rPr>
              <a:t>cell</a:t>
            </a:r>
            <a:r>
              <a:rPr lang="de-DE" sz="27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2700" b="1" dirty="0" err="1" smtClean="0">
                <a:solidFill>
                  <a:srgbClr val="000000"/>
                </a:solidFill>
                <a:latin typeface="Arial"/>
                <a:cs typeface="Arial"/>
              </a:rPr>
              <a:t>types</a:t>
            </a:r>
            <a:r>
              <a:rPr lang="de-DE" sz="2700" b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de-DE" sz="2700" b="1" dirty="0" err="1" smtClean="0">
                <a:solidFill>
                  <a:srgbClr val="000000"/>
                </a:solidFill>
                <a:latin typeface="Arial"/>
                <a:cs typeface="Arial"/>
              </a:rPr>
              <a:t>available</a:t>
            </a:r>
            <a:r>
              <a:rPr lang="de-DE" sz="2700" b="1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de-DE" sz="27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5718928"/>
          </a:xfrm>
          <a:prstGeom prst="rect">
            <a:avLst/>
          </a:prstGeom>
        </p:spPr>
      </p:pic>
      <p:sp>
        <p:nvSpPr>
          <p:cNvPr id="15" name="Textfeld 7"/>
          <p:cNvSpPr txBox="1"/>
          <p:nvPr/>
        </p:nvSpPr>
        <p:spPr>
          <a:xfrm>
            <a:off x="3203848" y="908720"/>
            <a:ext cx="25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0" dirty="0" err="1" smtClean="0">
                <a:solidFill>
                  <a:srgbClr val="FF0000"/>
                </a:solidFill>
              </a:rPr>
              <a:t>Topological</a:t>
            </a:r>
            <a:r>
              <a:rPr lang="de-DE" sz="2000" b="0" dirty="0" smtClean="0">
                <a:solidFill>
                  <a:srgbClr val="FF0000"/>
                </a:solidFill>
              </a:rPr>
              <a:t> </a:t>
            </a:r>
            <a:r>
              <a:rPr lang="de-DE" sz="2000" b="0" dirty="0" err="1" smtClean="0">
                <a:solidFill>
                  <a:srgbClr val="FF0000"/>
                </a:solidFill>
              </a:rPr>
              <a:t>domains</a:t>
            </a:r>
            <a:endParaRPr lang="de-DE" sz="2000" b="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987824" y="1340768"/>
            <a:ext cx="450822" cy="288032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35896" y="1340768"/>
            <a:ext cx="288032" cy="288032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83968" y="1340768"/>
            <a:ext cx="288032" cy="288032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hteck 4"/>
          <p:cNvSpPr/>
          <p:nvPr/>
        </p:nvSpPr>
        <p:spPr>
          <a:xfrm>
            <a:off x="542731" y="6426660"/>
            <a:ext cx="50373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0" dirty="0">
                <a:solidFill>
                  <a:prstClr val="black"/>
                </a:solidFill>
              </a:rPr>
              <a:t> </a:t>
            </a:r>
            <a:r>
              <a:rPr lang="de-DE" sz="1600" b="0" dirty="0" smtClean="0">
                <a:solidFill>
                  <a:prstClr val="black"/>
                </a:solidFill>
              </a:rPr>
              <a:t>Dixon. </a:t>
            </a:r>
            <a:r>
              <a:rPr lang="de-DE" sz="1600" b="0" dirty="0">
                <a:solidFill>
                  <a:prstClr val="black"/>
                </a:solidFill>
              </a:rPr>
              <a:t>et al. </a:t>
            </a:r>
            <a:r>
              <a:rPr lang="de-DE" sz="1600" b="0" dirty="0" smtClean="0">
                <a:solidFill>
                  <a:prstClr val="black"/>
                </a:solidFill>
              </a:rPr>
              <a:t>Nature </a:t>
            </a:r>
            <a:r>
              <a:rPr lang="de-DE" sz="1600" b="0" dirty="0">
                <a:solidFill>
                  <a:prstClr val="black"/>
                </a:solidFill>
              </a:rPr>
              <a:t>(</a:t>
            </a:r>
            <a:r>
              <a:rPr lang="de-DE" sz="1600" b="0" dirty="0" smtClean="0">
                <a:solidFill>
                  <a:prstClr val="black"/>
                </a:solidFill>
              </a:rPr>
              <a:t>2012)</a:t>
            </a:r>
            <a:r>
              <a:rPr lang="de-DE" sz="1600" b="0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7068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7481" y="74951"/>
            <a:ext cx="8596559" cy="894604"/>
          </a:xfr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3200" b="1" dirty="0" smtClean="0"/>
              <a:t>GWAS </a:t>
            </a:r>
            <a:r>
              <a:rPr lang="de-DE" sz="3200" b="1" dirty="0" err="1" smtClean="0"/>
              <a:t>have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discovered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many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new</a:t>
            </a:r>
            <a:r>
              <a:rPr lang="de-DE" sz="3200" b="1" dirty="0" smtClean="0"/>
              <a:t> loci... </a:t>
            </a:r>
            <a:br>
              <a:rPr lang="de-DE" sz="3200" b="1" dirty="0" smtClean="0"/>
            </a:br>
            <a:r>
              <a:rPr lang="de-DE" sz="3200" b="1" dirty="0" smtClean="0"/>
              <a:t>but so </a:t>
            </a:r>
            <a:r>
              <a:rPr lang="de-DE" sz="3200" b="1" dirty="0" err="1" smtClean="0"/>
              <a:t>far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fewer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new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mechamisms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than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hoped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for</a:t>
            </a:r>
            <a:endParaRPr lang="de-DE" sz="3200" b="1" dirty="0"/>
          </a:p>
        </p:txBody>
      </p:sp>
      <p:sp>
        <p:nvSpPr>
          <p:cNvPr id="15" name="Rechteck 5"/>
          <p:cNvSpPr/>
          <p:nvPr/>
        </p:nvSpPr>
        <p:spPr>
          <a:xfrm>
            <a:off x="272872" y="1530772"/>
            <a:ext cx="37109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charset="2"/>
              <a:buChar char="§"/>
            </a:pPr>
            <a:r>
              <a:rPr lang="de-DE" sz="2000" b="0" dirty="0" smtClean="0"/>
              <a:t>CAD GWAS </a:t>
            </a:r>
            <a:r>
              <a:rPr lang="de-DE" sz="2000" b="0" dirty="0" err="1" smtClean="0"/>
              <a:t>identified</a:t>
            </a:r>
            <a:r>
              <a:rPr lang="de-DE" sz="2000" b="0" dirty="0" smtClean="0"/>
              <a:t> ~54 </a:t>
            </a:r>
            <a:r>
              <a:rPr lang="de-DE" sz="2000" b="0" dirty="0" err="1" smtClean="0"/>
              <a:t>statistically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significant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risk</a:t>
            </a:r>
            <a:r>
              <a:rPr lang="de-DE" sz="2000" b="0" dirty="0" smtClean="0"/>
              <a:t> loci in </a:t>
            </a:r>
            <a:r>
              <a:rPr lang="de-DE" sz="2000" b="0" dirty="0" err="1" smtClean="0"/>
              <a:t>unbiased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way</a:t>
            </a:r>
            <a:r>
              <a:rPr lang="de-DE" sz="2000" b="0" dirty="0" smtClean="0"/>
              <a:t>!</a:t>
            </a:r>
            <a:r>
              <a:rPr lang="de-DE" sz="2000" b="0" baseline="30000" dirty="0"/>
              <a:t> (1</a:t>
            </a:r>
            <a:r>
              <a:rPr lang="de-DE" sz="2000" b="0" baseline="30000" dirty="0" smtClean="0"/>
              <a:t>)</a:t>
            </a:r>
          </a:p>
        </p:txBody>
      </p:sp>
      <p:sp>
        <p:nvSpPr>
          <p:cNvPr id="4" name="Rechteck 5"/>
          <p:cNvSpPr/>
          <p:nvPr/>
        </p:nvSpPr>
        <p:spPr>
          <a:xfrm>
            <a:off x="304365" y="6289188"/>
            <a:ext cx="8679583" cy="560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400" b="0" baseline="30000" dirty="0" smtClean="0"/>
              <a:t>(1)</a:t>
            </a:r>
            <a:r>
              <a:rPr lang="de-DE" sz="1400" b="0" dirty="0" smtClean="0"/>
              <a:t> </a:t>
            </a:r>
            <a:r>
              <a:rPr lang="de-DE" sz="1400" b="0" dirty="0"/>
              <a:t>CARDIoGRAMplusC4D </a:t>
            </a:r>
            <a:r>
              <a:rPr lang="de-DE" sz="1400" b="0" dirty="0" err="1" smtClean="0"/>
              <a:t>Consortium</a:t>
            </a:r>
            <a:r>
              <a:rPr lang="de-DE" sz="1400" b="0" dirty="0" smtClean="0"/>
              <a:t>, Nature </a:t>
            </a:r>
            <a:r>
              <a:rPr lang="de-DE" sz="1400" b="0" dirty="0" err="1" smtClean="0"/>
              <a:t>Genetics</a:t>
            </a:r>
            <a:r>
              <a:rPr lang="de-DE" sz="1400" b="0" dirty="0" smtClean="0"/>
              <a:t> (2015),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400" b="0" baseline="30000" dirty="0" smtClean="0"/>
              <a:t>(2)</a:t>
            </a:r>
            <a:r>
              <a:rPr lang="de-DE" sz="1400" b="0" dirty="0" smtClean="0"/>
              <a:t> </a:t>
            </a:r>
            <a:r>
              <a:rPr lang="de-DE" sz="1400" b="0" dirty="0" err="1" smtClean="0"/>
              <a:t>Hannou</a:t>
            </a:r>
            <a:r>
              <a:rPr lang="de-DE" sz="1400" b="0" dirty="0" smtClean="0"/>
              <a:t> et al., Trends in </a:t>
            </a:r>
            <a:r>
              <a:rPr lang="de-DE" sz="1400" b="0" dirty="0" err="1" smtClean="0"/>
              <a:t>Endocrin</a:t>
            </a:r>
            <a:r>
              <a:rPr lang="de-DE" sz="1400" b="0" dirty="0" smtClean="0"/>
              <a:t>. &amp; </a:t>
            </a:r>
            <a:r>
              <a:rPr lang="de-DE" sz="1400" b="0" dirty="0" err="1" smtClean="0"/>
              <a:t>Metabolism</a:t>
            </a:r>
            <a:r>
              <a:rPr lang="de-DE" sz="1400" b="0" dirty="0" smtClean="0"/>
              <a:t> (2015); </a:t>
            </a:r>
            <a:r>
              <a:rPr lang="de-DE" sz="1400" b="0" dirty="0" err="1" smtClean="0"/>
              <a:t>Swerdlow</a:t>
            </a:r>
            <a:r>
              <a:rPr lang="de-DE" sz="1400" b="0" dirty="0" smtClean="0"/>
              <a:t> et al., </a:t>
            </a:r>
            <a:r>
              <a:rPr lang="de-DE" sz="1400" b="0" dirty="0" err="1" smtClean="0"/>
              <a:t>Curr</a:t>
            </a:r>
            <a:r>
              <a:rPr lang="de-DE" sz="1400" b="0" dirty="0" smtClean="0"/>
              <a:t>. </a:t>
            </a:r>
            <a:r>
              <a:rPr lang="de-DE" sz="1400" b="0" dirty="0" err="1" smtClean="0"/>
              <a:t>Cardiol</a:t>
            </a:r>
            <a:r>
              <a:rPr lang="de-DE" sz="1400" b="0" dirty="0" smtClean="0"/>
              <a:t>. Rep. (2015)</a:t>
            </a:r>
            <a:endParaRPr lang="de-DE" sz="1400" b="0" dirty="0"/>
          </a:p>
        </p:txBody>
      </p:sp>
      <p:sp>
        <p:nvSpPr>
          <p:cNvPr id="6" name="Rechteck 5"/>
          <p:cNvSpPr/>
          <p:nvPr/>
        </p:nvSpPr>
        <p:spPr>
          <a:xfrm>
            <a:off x="262446" y="3899742"/>
            <a:ext cx="844869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Wingdings" charset="2"/>
              <a:buChar char="§"/>
            </a:pPr>
            <a:r>
              <a:rPr lang="de-DE" sz="2000" b="0" dirty="0" smtClean="0"/>
              <a:t>But: </a:t>
            </a:r>
            <a:r>
              <a:rPr lang="de-DE" sz="2000" b="0" dirty="0" err="1" smtClean="0"/>
              <a:t>we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need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new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mechanisms</a:t>
            </a:r>
            <a:r>
              <a:rPr lang="de-DE" sz="2000" b="0" dirty="0" smtClean="0"/>
              <a:t>!</a:t>
            </a:r>
          </a:p>
          <a:p>
            <a:pPr marL="715963" lvl="1" indent="-346075">
              <a:spcBef>
                <a:spcPts val="1200"/>
              </a:spcBef>
              <a:buFont typeface="Arial"/>
              <a:buChar char="•"/>
            </a:pPr>
            <a:r>
              <a:rPr lang="de-DE" sz="2000" b="0" dirty="0" smtClean="0"/>
              <a:t>~30% </a:t>
            </a:r>
            <a:r>
              <a:rPr lang="de-DE" sz="2000" b="0" dirty="0" err="1" smtClean="0"/>
              <a:t>of</a:t>
            </a:r>
            <a:r>
              <a:rPr lang="de-DE" sz="2000" b="0" dirty="0" smtClean="0"/>
              <a:t> loci </a:t>
            </a:r>
            <a:r>
              <a:rPr lang="de-DE" sz="2000" b="0" dirty="0" err="1" smtClean="0"/>
              <a:t>linked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to</a:t>
            </a:r>
            <a:r>
              <a:rPr lang="de-DE" sz="2000" b="0" dirty="0" smtClean="0"/>
              <a:t> LDL/HDL </a:t>
            </a:r>
            <a:r>
              <a:rPr lang="de-DE" sz="2000" b="0" dirty="0" err="1" smtClean="0"/>
              <a:t>metabolism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or</a:t>
            </a:r>
            <a:r>
              <a:rPr lang="de-DE" sz="2000" b="0" dirty="0" smtClean="0"/>
              <a:t> high </a:t>
            </a:r>
            <a:r>
              <a:rPr lang="de-DE" sz="2000" b="0" dirty="0" err="1" smtClean="0"/>
              <a:t>blood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pressure</a:t>
            </a:r>
            <a:r>
              <a:rPr lang="de-DE" sz="2000" b="0" dirty="0" smtClean="0"/>
              <a:t> </a:t>
            </a:r>
          </a:p>
          <a:p>
            <a:pPr marL="1173163" lvl="3" indent="-346075">
              <a:spcBef>
                <a:spcPts val="1200"/>
              </a:spcBef>
              <a:buFont typeface="Arial"/>
              <a:buChar char="•"/>
            </a:pPr>
            <a:r>
              <a:rPr lang="de-DE" sz="2000" b="0" dirty="0" smtClean="0"/>
              <a:t>PCKS7 </a:t>
            </a:r>
            <a:r>
              <a:rPr lang="de-DE" sz="2000" b="0" dirty="0" err="1" smtClean="0"/>
              <a:t>found</a:t>
            </a:r>
            <a:r>
              <a:rPr lang="de-DE" sz="2000" b="0" dirty="0" smtClean="0"/>
              <a:t> in GWAS </a:t>
            </a:r>
            <a:r>
              <a:rPr lang="de-DE" sz="2000" b="0" dirty="0" err="1" smtClean="0"/>
              <a:t>is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targeted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by</a:t>
            </a:r>
            <a:r>
              <a:rPr lang="de-DE" sz="2000" b="0" dirty="0" smtClean="0"/>
              <a:t> 2 </a:t>
            </a:r>
            <a:r>
              <a:rPr lang="de-DE" sz="2000" b="0" dirty="0" err="1" smtClean="0"/>
              <a:t>phase</a:t>
            </a:r>
            <a:r>
              <a:rPr lang="de-DE" sz="2000" b="0" dirty="0"/>
              <a:t>-</a:t>
            </a:r>
            <a:r>
              <a:rPr lang="de-DE" sz="2000" b="0" dirty="0" smtClean="0"/>
              <a:t>III </a:t>
            </a:r>
            <a:r>
              <a:rPr lang="de-DE" sz="2000" b="0" dirty="0" err="1" smtClean="0"/>
              <a:t>drugs</a:t>
            </a:r>
            <a:endParaRPr lang="de-DE" sz="2000" b="0" dirty="0"/>
          </a:p>
          <a:p>
            <a:pPr marL="715963" lvl="1" indent="-346075">
              <a:spcBef>
                <a:spcPts val="1200"/>
              </a:spcBef>
              <a:buFont typeface="Arial"/>
              <a:buChar char="•"/>
            </a:pPr>
            <a:r>
              <a:rPr lang="de-DE" sz="2000" b="0" dirty="0" smtClean="0"/>
              <a:t>Most </a:t>
            </a:r>
            <a:r>
              <a:rPr lang="de-DE" sz="2000" b="0" dirty="0" err="1" smtClean="0"/>
              <a:t>others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cannot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be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linked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to</a:t>
            </a:r>
            <a:r>
              <a:rPr lang="de-DE" sz="2000" b="0" dirty="0" smtClean="0"/>
              <a:t> plausible genes </a:t>
            </a:r>
            <a:r>
              <a:rPr lang="de-DE" sz="2000" b="0" dirty="0" err="1" smtClean="0"/>
              <a:t>or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mechanisms</a:t>
            </a:r>
            <a:endParaRPr lang="de-DE" sz="2000" b="0" dirty="0" smtClean="0"/>
          </a:p>
          <a:p>
            <a:pPr marL="715963" lvl="1" indent="-346075">
              <a:spcBef>
                <a:spcPts val="1200"/>
              </a:spcBef>
              <a:buFont typeface="Arial"/>
              <a:buChar char="•"/>
            </a:pPr>
            <a:r>
              <a:rPr lang="de-DE" sz="2000" b="0" dirty="0" smtClean="0"/>
              <a:t>E.g. </a:t>
            </a:r>
            <a:r>
              <a:rPr lang="de-DE" sz="2000" b="0" dirty="0" err="1" smtClean="0"/>
              <a:t>strongest</a:t>
            </a:r>
            <a:r>
              <a:rPr lang="de-DE" sz="2000" b="0" dirty="0" smtClean="0"/>
              <a:t> CVD </a:t>
            </a:r>
            <a:r>
              <a:rPr lang="de-DE" sz="2000" b="0" dirty="0" err="1" smtClean="0"/>
              <a:t>locus</a:t>
            </a:r>
            <a:r>
              <a:rPr lang="de-DE" sz="2000" b="0" dirty="0" smtClean="0"/>
              <a:t> (9p21.3) </a:t>
            </a:r>
            <a:r>
              <a:rPr lang="de-DE" sz="2000" b="0" dirty="0" err="1" smtClean="0"/>
              <a:t>with</a:t>
            </a:r>
            <a:r>
              <a:rPr lang="de-DE" sz="2000" b="0" dirty="0" smtClean="0"/>
              <a:t> OR 1.5(!) still </a:t>
            </a:r>
            <a:r>
              <a:rPr lang="de-DE" sz="2000" b="0" dirty="0" err="1" smtClean="0"/>
              <a:t>mysterious</a:t>
            </a:r>
            <a:r>
              <a:rPr lang="de-DE" sz="2000" b="0" baseline="30000" dirty="0" smtClean="0"/>
              <a:t>(2)</a:t>
            </a:r>
            <a:r>
              <a:rPr lang="de-DE" sz="2000" b="0" dirty="0" smtClean="0"/>
              <a:t> </a:t>
            </a:r>
          </a:p>
        </p:txBody>
      </p:sp>
      <p:pic>
        <p:nvPicPr>
          <p:cNvPr id="5" name="Picture 4" descr="Screen Shot 2015-10-25 at 13.1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77" y="1083340"/>
            <a:ext cx="3991437" cy="2662788"/>
          </a:xfrm>
          <a:prstGeom prst="rect">
            <a:avLst/>
          </a:prstGeom>
        </p:spPr>
      </p:pic>
      <p:sp>
        <p:nvSpPr>
          <p:cNvPr id="8" name="Rechteck 5"/>
          <p:cNvSpPr/>
          <p:nvPr/>
        </p:nvSpPr>
        <p:spPr>
          <a:xfrm>
            <a:off x="5503862" y="3616493"/>
            <a:ext cx="2635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de-DE" sz="1600" b="0" dirty="0" err="1" smtClean="0"/>
              <a:t>Effect</a:t>
            </a:r>
            <a:r>
              <a:rPr lang="de-DE" sz="1600" b="0" dirty="0" smtClean="0"/>
              <a:t> Allele </a:t>
            </a:r>
            <a:r>
              <a:rPr lang="de-DE" sz="1600" b="0" dirty="0" err="1" smtClean="0"/>
              <a:t>Frequency</a:t>
            </a:r>
            <a:endParaRPr lang="de-DE" sz="1600" b="0" dirty="0" smtClean="0"/>
          </a:p>
        </p:txBody>
      </p:sp>
      <p:sp>
        <p:nvSpPr>
          <p:cNvPr id="9" name="Rechteck 5"/>
          <p:cNvSpPr/>
          <p:nvPr/>
        </p:nvSpPr>
        <p:spPr>
          <a:xfrm rot="16200000">
            <a:off x="3494154" y="2018745"/>
            <a:ext cx="2008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de-DE" sz="1600" b="0" dirty="0" smtClean="0"/>
              <a:t>Odds Ratio (OR)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95317" y="6086656"/>
            <a:ext cx="204138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Why?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37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Nach unten gekrümmter Pfeil 29"/>
          <p:cNvSpPr/>
          <p:nvPr/>
        </p:nvSpPr>
        <p:spPr>
          <a:xfrm>
            <a:off x="4312515" y="5599571"/>
            <a:ext cx="2054418" cy="589002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337" y="98581"/>
            <a:ext cx="8721478" cy="787250"/>
          </a:xfrm>
        </p:spPr>
        <p:txBody>
          <a:bodyPr>
            <a:normAutofit fontScale="90000"/>
          </a:bodyPr>
          <a:lstStyle/>
          <a:p>
            <a:r>
              <a:rPr lang="de-DE" sz="3600" b="1" dirty="0" smtClean="0"/>
              <a:t>Most </a:t>
            </a:r>
            <a:r>
              <a:rPr lang="de-DE" sz="3600" b="1" dirty="0" err="1" smtClean="0"/>
              <a:t>causal</a:t>
            </a:r>
            <a:r>
              <a:rPr lang="de-DE" sz="3600" b="1" dirty="0" smtClean="0"/>
              <a:t> (</a:t>
            </a:r>
            <a:r>
              <a:rPr lang="de-DE" sz="3600" b="1" dirty="0" err="1" smtClean="0"/>
              <a:t>truly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associated</a:t>
            </a:r>
            <a:r>
              <a:rPr lang="de-DE" sz="3600" b="1" dirty="0" smtClean="0"/>
              <a:t>) SNPs </a:t>
            </a:r>
            <a:r>
              <a:rPr lang="de-DE" sz="3600" b="1" dirty="0" err="1" smtClean="0"/>
              <a:t>have</a:t>
            </a:r>
            <a:r>
              <a:rPr lang="de-DE" sz="3600" b="1" dirty="0" smtClean="0"/>
              <a:t> </a:t>
            </a:r>
            <a:r>
              <a:rPr lang="de-DE" sz="3600" b="1" u="sng" dirty="0" err="1" smtClean="0"/>
              <a:t>regulatory</a:t>
            </a:r>
            <a:r>
              <a:rPr lang="de-DE" sz="3600" b="1" dirty="0" smtClean="0"/>
              <a:t> </a:t>
            </a:r>
            <a:r>
              <a:rPr lang="de-DE" sz="3600" b="1" dirty="0" err="1" smtClean="0"/>
              <a:t>effect</a:t>
            </a:r>
            <a:endParaRPr lang="de-DE" sz="3600" b="1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729621" y="6361999"/>
            <a:ext cx="7667625" cy="1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844691" y="5965124"/>
            <a:ext cx="539391" cy="532058"/>
            <a:chOff x="4844691" y="5639748"/>
            <a:chExt cx="539391" cy="532058"/>
          </a:xfrm>
        </p:grpSpPr>
        <p:sp>
          <p:nvSpPr>
            <p:cNvPr id="16" name="Rechteckiger Pfeil 15"/>
            <p:cNvSpPr/>
            <p:nvPr/>
          </p:nvSpPr>
          <p:spPr>
            <a:xfrm>
              <a:off x="4861361" y="5639748"/>
              <a:ext cx="254000" cy="317500"/>
            </a:xfrm>
            <a:prstGeom prst="bentArrow">
              <a:avLst/>
            </a:prstGeom>
            <a:solidFill>
              <a:srgbClr val="C3D69B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7" name="Abgerundetes Rechteck 16"/>
            <p:cNvSpPr/>
            <p:nvPr/>
          </p:nvSpPr>
          <p:spPr>
            <a:xfrm>
              <a:off x="4844691" y="5957248"/>
              <a:ext cx="539391" cy="2145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4F6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Rechteckiger Pfeil 17"/>
          <p:cNvSpPr/>
          <p:nvPr/>
        </p:nvSpPr>
        <p:spPr>
          <a:xfrm>
            <a:off x="2226720" y="5965124"/>
            <a:ext cx="254000" cy="317500"/>
          </a:xfrm>
          <a:prstGeom prst="bentArrow">
            <a:avLst/>
          </a:prstGeom>
          <a:solidFill>
            <a:srgbClr val="C3D69B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2210829" y="6282624"/>
            <a:ext cx="1295276" cy="2063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4F62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Nach unten gekrümmter Pfeil 30"/>
          <p:cNvSpPr/>
          <p:nvPr/>
        </p:nvSpPr>
        <p:spPr>
          <a:xfrm flipH="1">
            <a:off x="2204006" y="5683527"/>
            <a:ext cx="2267295" cy="505046"/>
          </a:xfrm>
          <a:prstGeom prst="curvedDownArrow">
            <a:avLst>
              <a:gd name="adj1" fmla="val 25000"/>
              <a:gd name="adj2" fmla="val 56837"/>
              <a:gd name="adj3" fmla="val 4048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4995532" y="5020972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smtClean="0">
                <a:solidFill>
                  <a:srgbClr val="C0504D"/>
                </a:solidFill>
              </a:rPr>
              <a:t>?</a:t>
            </a:r>
            <a:endParaRPr lang="de-DE" sz="3600" b="1" dirty="0">
              <a:solidFill>
                <a:srgbClr val="C0504D"/>
              </a:solidFill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3506105" y="5074728"/>
            <a:ext cx="398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smtClean="0">
                <a:solidFill>
                  <a:srgbClr val="C0504D"/>
                </a:solidFill>
              </a:rPr>
              <a:t>?</a:t>
            </a:r>
            <a:endParaRPr lang="de-DE" sz="3600" b="1" dirty="0">
              <a:solidFill>
                <a:srgbClr val="C0504D"/>
              </a:solidFill>
            </a:endParaRPr>
          </a:p>
        </p:txBody>
      </p:sp>
      <p:sp>
        <p:nvSpPr>
          <p:cNvPr id="14" name="Gewitterblitz 13"/>
          <p:cNvSpPr/>
          <p:nvPr/>
        </p:nvSpPr>
        <p:spPr>
          <a:xfrm>
            <a:off x="3944388" y="5635902"/>
            <a:ext cx="492125" cy="741972"/>
          </a:xfrm>
          <a:prstGeom prst="lightningBol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5"/>
          <p:cNvSpPr/>
          <p:nvPr/>
        </p:nvSpPr>
        <p:spPr>
          <a:xfrm>
            <a:off x="167899" y="1124966"/>
            <a:ext cx="8976101" cy="3929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b="0" dirty="0" err="1" smtClean="0"/>
              <a:t>Previously</a:t>
            </a:r>
            <a:r>
              <a:rPr lang="de-DE" b="0" dirty="0" smtClean="0"/>
              <a:t>: </a:t>
            </a:r>
            <a:r>
              <a:rPr lang="de-DE" b="0" dirty="0" err="1" smtClean="0"/>
              <a:t>look</a:t>
            </a:r>
            <a:r>
              <a:rPr lang="de-DE" b="0" dirty="0" smtClean="0"/>
              <a:t> </a:t>
            </a:r>
            <a:r>
              <a:rPr lang="de-DE" b="0" dirty="0" err="1" smtClean="0"/>
              <a:t>for</a:t>
            </a:r>
            <a:r>
              <a:rPr lang="de-DE" b="0" dirty="0" smtClean="0"/>
              <a:t> </a:t>
            </a:r>
            <a:r>
              <a:rPr lang="de-DE" b="0" dirty="0" err="1" smtClean="0"/>
              <a:t>coding</a:t>
            </a:r>
            <a:r>
              <a:rPr lang="de-DE" b="0" dirty="0" smtClean="0"/>
              <a:t> SNPs in strong LD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0" dirty="0" err="1" smtClean="0"/>
              <a:t>lead</a:t>
            </a:r>
            <a:r>
              <a:rPr lang="de-DE" b="0" dirty="0" smtClean="0"/>
              <a:t> SNP ⇒ </a:t>
            </a:r>
            <a:r>
              <a:rPr lang="de-DE" b="0" dirty="0" err="1" smtClean="0"/>
              <a:t>affected</a:t>
            </a:r>
            <a:r>
              <a:rPr lang="de-DE" b="0" dirty="0" smtClean="0"/>
              <a:t> </a:t>
            </a:r>
            <a:r>
              <a:rPr lang="de-DE" b="0" dirty="0" err="1" smtClean="0"/>
              <a:t>gene</a:t>
            </a:r>
            <a:endParaRPr lang="de-DE" b="0" dirty="0" smtClean="0"/>
          </a:p>
          <a:p>
            <a:pPr marL="342900" indent="-3429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b="0" dirty="0" smtClean="0"/>
              <a:t>But: „</a:t>
            </a:r>
            <a:r>
              <a:rPr lang="de-DE" b="0" dirty="0"/>
              <a:t>The </a:t>
            </a:r>
            <a:r>
              <a:rPr lang="de-DE" b="0" dirty="0" err="1"/>
              <a:t>majority</a:t>
            </a:r>
            <a:r>
              <a:rPr lang="de-DE" b="0" dirty="0"/>
              <a:t> (~93%)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 smtClean="0"/>
              <a:t>disease</a:t>
            </a:r>
            <a:r>
              <a:rPr lang="de-DE" b="0" dirty="0" smtClean="0"/>
              <a:t>-/</a:t>
            </a:r>
            <a:r>
              <a:rPr lang="de-DE" b="0" dirty="0" err="1" smtClean="0"/>
              <a:t>trait-associated</a:t>
            </a:r>
            <a:r>
              <a:rPr lang="de-DE" b="0" dirty="0" smtClean="0"/>
              <a:t> </a:t>
            </a:r>
            <a:r>
              <a:rPr lang="de-DE" b="0" dirty="0" err="1" smtClean="0"/>
              <a:t>variants</a:t>
            </a:r>
            <a:r>
              <a:rPr lang="de-DE" b="0" dirty="0" smtClean="0"/>
              <a:t> </a:t>
            </a:r>
            <a:r>
              <a:rPr lang="de-DE" b="0" dirty="0" err="1" smtClean="0"/>
              <a:t>lie</a:t>
            </a:r>
            <a:r>
              <a:rPr lang="de-DE" b="0" dirty="0" smtClean="0"/>
              <a:t> </a:t>
            </a:r>
            <a:r>
              <a:rPr lang="de-DE" b="0" dirty="0" err="1"/>
              <a:t>within</a:t>
            </a:r>
            <a:r>
              <a:rPr lang="de-DE" b="0" dirty="0"/>
              <a:t> </a:t>
            </a:r>
            <a:r>
              <a:rPr lang="de-DE" b="0" dirty="0" err="1"/>
              <a:t>noncoding</a:t>
            </a:r>
            <a:r>
              <a:rPr lang="de-DE" b="0" dirty="0"/>
              <a:t> </a:t>
            </a:r>
            <a:r>
              <a:rPr lang="de-DE" b="0" dirty="0" err="1" smtClean="0"/>
              <a:t>sequence</a:t>
            </a:r>
            <a:r>
              <a:rPr lang="de-DE" b="0" dirty="0" smtClean="0"/>
              <a:t>“ (</a:t>
            </a:r>
            <a:r>
              <a:rPr lang="de-DE" sz="1800" b="0" dirty="0" err="1" smtClean="0"/>
              <a:t>Maurano</a:t>
            </a:r>
            <a:r>
              <a:rPr lang="de-DE" sz="1800" b="0" dirty="0" smtClean="0"/>
              <a:t> et al., Science, 2012)</a:t>
            </a:r>
            <a:endParaRPr lang="de-DE" sz="1800" b="0" dirty="0"/>
          </a:p>
          <a:p>
            <a:pPr marL="342900" indent="-3429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0" dirty="0" smtClean="0"/>
              <a:t>“90% of causal variants are non</a:t>
            </a:r>
            <a:r>
              <a:rPr lang="en-US" b="0" dirty="0"/>
              <a:t>-</a:t>
            </a:r>
            <a:r>
              <a:rPr lang="en-US" b="0" dirty="0" smtClean="0"/>
              <a:t>coding” </a:t>
            </a:r>
            <a:r>
              <a:rPr lang="en-US" sz="1800" b="0" dirty="0" smtClean="0"/>
              <a:t>(</a:t>
            </a:r>
            <a:r>
              <a:rPr lang="en-US" sz="1800" b="0" dirty="0" err="1" smtClean="0"/>
              <a:t>Farh</a:t>
            </a:r>
            <a:r>
              <a:rPr lang="en-US" sz="1800" b="0" dirty="0" smtClean="0"/>
              <a:t> et al., Nature 2015)</a:t>
            </a:r>
            <a:endParaRPr lang="de-DE" sz="1800" b="0" dirty="0"/>
          </a:p>
          <a:p>
            <a:pPr marL="342900" indent="-3429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b="0" dirty="0" err="1" smtClean="0"/>
              <a:t>Deep</a:t>
            </a:r>
            <a:r>
              <a:rPr lang="de-DE" b="0" dirty="0" smtClean="0"/>
              <a:t> </a:t>
            </a:r>
            <a:r>
              <a:rPr lang="de-DE" b="0" dirty="0" err="1"/>
              <a:t>exome</a:t>
            </a:r>
            <a:r>
              <a:rPr lang="de-DE" b="0" dirty="0"/>
              <a:t> </a:t>
            </a:r>
            <a:r>
              <a:rPr lang="de-DE" b="0" dirty="0" err="1" smtClean="0"/>
              <a:t>genotyping</a:t>
            </a:r>
            <a:r>
              <a:rPr lang="de-DE" b="0" dirty="0" smtClean="0"/>
              <a:t> </a:t>
            </a:r>
            <a:r>
              <a:rPr lang="de-DE" b="0" dirty="0" err="1" smtClean="0"/>
              <a:t>and</a:t>
            </a:r>
            <a:r>
              <a:rPr lang="de-DE" b="0" dirty="0" smtClean="0"/>
              <a:t> </a:t>
            </a:r>
            <a:r>
              <a:rPr lang="de-DE" b="0" dirty="0" err="1" smtClean="0"/>
              <a:t>sequencing</a:t>
            </a:r>
            <a:r>
              <a:rPr lang="de-DE" b="0" dirty="0" smtClean="0"/>
              <a:t> </a:t>
            </a:r>
            <a:r>
              <a:rPr lang="de-DE" b="0" dirty="0" err="1" smtClean="0"/>
              <a:t>yielded</a:t>
            </a:r>
            <a:r>
              <a:rPr lang="de-DE" b="0" dirty="0" smtClean="0"/>
              <a:t> </a:t>
            </a:r>
            <a:r>
              <a:rPr lang="de-DE" b="0" dirty="0" err="1" smtClean="0"/>
              <a:t>disappointing</a:t>
            </a:r>
            <a:r>
              <a:rPr lang="de-DE" b="0" dirty="0" smtClean="0"/>
              <a:t> </a:t>
            </a:r>
            <a:r>
              <a:rPr lang="de-DE" b="0" dirty="0" err="1" smtClean="0"/>
              <a:t>results</a:t>
            </a:r>
            <a:r>
              <a:rPr lang="de-DE" b="0" dirty="0" smtClean="0"/>
              <a:t> </a:t>
            </a:r>
            <a:r>
              <a:rPr lang="de-DE" sz="1800" b="0" dirty="0" smtClean="0"/>
              <a:t>(</a:t>
            </a:r>
            <a:r>
              <a:rPr lang="de-DE" sz="1800" b="0" dirty="0" err="1" smtClean="0"/>
              <a:t>Peloso</a:t>
            </a:r>
            <a:r>
              <a:rPr lang="de-DE" sz="1800" b="0" dirty="0" smtClean="0"/>
              <a:t> et al., AJHG 2014; Do et al, Nature 2015)</a:t>
            </a:r>
          </a:p>
          <a:p>
            <a:pPr marL="342900" indent="-3429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b="0" dirty="0" smtClean="0"/>
              <a:t>These </a:t>
            </a:r>
            <a:r>
              <a:rPr lang="de-DE" dirty="0" err="1" smtClean="0"/>
              <a:t>regulatory</a:t>
            </a:r>
            <a:r>
              <a:rPr lang="de-DE" dirty="0" smtClean="0"/>
              <a:t> SNPs </a:t>
            </a:r>
            <a:r>
              <a:rPr lang="de-DE" b="0" dirty="0" err="1" smtClean="0"/>
              <a:t>influence</a:t>
            </a:r>
            <a:r>
              <a:rPr lang="de-DE" b="0" dirty="0" smtClean="0"/>
              <a:t> </a:t>
            </a:r>
            <a:r>
              <a:rPr lang="de-DE" b="0" dirty="0" err="1" smtClean="0"/>
              <a:t>expression</a:t>
            </a:r>
            <a:r>
              <a:rPr lang="de-DE" b="0" dirty="0" smtClean="0"/>
              <a:t> </a:t>
            </a:r>
            <a:r>
              <a:rPr lang="de-DE" b="0" dirty="0" err="1" smtClean="0"/>
              <a:t>of</a:t>
            </a:r>
            <a:r>
              <a:rPr lang="de-DE" b="0" dirty="0" smtClean="0"/>
              <a:t> </a:t>
            </a:r>
            <a:r>
              <a:rPr lang="de-DE" b="0" dirty="0" err="1" smtClean="0"/>
              <a:t>target</a:t>
            </a:r>
            <a:r>
              <a:rPr lang="de-DE" b="0" dirty="0" smtClean="0"/>
              <a:t> genes </a:t>
            </a:r>
            <a:r>
              <a:rPr lang="de-DE" b="0" dirty="0" err="1" smtClean="0"/>
              <a:t>by</a:t>
            </a:r>
            <a:r>
              <a:rPr lang="de-DE" b="0" dirty="0" smtClean="0"/>
              <a:t> </a:t>
            </a:r>
            <a:r>
              <a:rPr lang="de-DE" b="0" dirty="0" err="1" smtClean="0"/>
              <a:t>disrupting</a:t>
            </a:r>
            <a:r>
              <a:rPr lang="de-DE" b="0" dirty="0"/>
              <a:t> </a:t>
            </a:r>
            <a:r>
              <a:rPr lang="de-DE" b="0" dirty="0" err="1" smtClean="0"/>
              <a:t>transcription</a:t>
            </a:r>
            <a:r>
              <a:rPr lang="de-DE" b="0" dirty="0" smtClean="0"/>
              <a:t> </a:t>
            </a:r>
            <a:r>
              <a:rPr lang="de-DE" b="0" dirty="0" err="1" smtClean="0"/>
              <a:t>factor</a:t>
            </a:r>
            <a:r>
              <a:rPr lang="de-DE" b="0" dirty="0" smtClean="0"/>
              <a:t> </a:t>
            </a:r>
            <a:r>
              <a:rPr lang="de-DE" b="0" dirty="0" err="1" smtClean="0"/>
              <a:t>binding</a:t>
            </a:r>
            <a:r>
              <a:rPr lang="de-DE" b="0" dirty="0" smtClean="0"/>
              <a:t> </a:t>
            </a:r>
            <a:r>
              <a:rPr lang="de-DE" b="0" dirty="0" err="1" smtClean="0"/>
              <a:t>sites</a:t>
            </a:r>
            <a:endParaRPr lang="de-DE" b="0" dirty="0" smtClean="0"/>
          </a:p>
        </p:txBody>
      </p:sp>
      <p:grpSp>
        <p:nvGrpSpPr>
          <p:cNvPr id="20" name="Group 19"/>
          <p:cNvGrpSpPr/>
          <p:nvPr/>
        </p:nvGrpSpPr>
        <p:grpSpPr>
          <a:xfrm flipH="1">
            <a:off x="5805206" y="5970580"/>
            <a:ext cx="539391" cy="532058"/>
            <a:chOff x="4844691" y="5639748"/>
            <a:chExt cx="539391" cy="532058"/>
          </a:xfrm>
        </p:grpSpPr>
        <p:sp>
          <p:nvSpPr>
            <p:cNvPr id="21" name="Rechteckiger Pfeil 15"/>
            <p:cNvSpPr/>
            <p:nvPr/>
          </p:nvSpPr>
          <p:spPr>
            <a:xfrm>
              <a:off x="4861361" y="5639748"/>
              <a:ext cx="254000" cy="317500"/>
            </a:xfrm>
            <a:prstGeom prst="bentArrow">
              <a:avLst/>
            </a:prstGeom>
            <a:solidFill>
              <a:srgbClr val="C3D69B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2" name="Abgerundetes Rechteck 16"/>
            <p:cNvSpPr/>
            <p:nvPr/>
          </p:nvSpPr>
          <p:spPr>
            <a:xfrm>
              <a:off x="4844691" y="5957248"/>
              <a:ext cx="539391" cy="2145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4F622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Rechteck 5"/>
          <p:cNvSpPr/>
          <p:nvPr/>
        </p:nvSpPr>
        <p:spPr>
          <a:xfrm>
            <a:off x="4056611" y="6359768"/>
            <a:ext cx="729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1800" b="0" dirty="0" smtClean="0">
                <a:solidFill>
                  <a:srgbClr val="9E0000"/>
                </a:solidFill>
              </a:rPr>
              <a:t>SNP</a:t>
            </a:r>
            <a:endParaRPr lang="de-DE" sz="1800" b="0" dirty="0" smtClean="0">
              <a:solidFill>
                <a:srgbClr val="9E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61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7504" y="105352"/>
            <a:ext cx="8892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err="1" smtClean="0"/>
              <a:t>Many</a:t>
            </a:r>
            <a:r>
              <a:rPr lang="de-DE" sz="3600" dirty="0" smtClean="0"/>
              <a:t> </a:t>
            </a:r>
            <a:r>
              <a:rPr lang="de-DE" sz="3600" dirty="0" err="1" smtClean="0"/>
              <a:t>regulatory</a:t>
            </a:r>
            <a:r>
              <a:rPr lang="de-DE" sz="3600" dirty="0" smtClean="0"/>
              <a:t> GWAS SNPs </a:t>
            </a:r>
            <a:r>
              <a:rPr lang="de-DE" sz="3600" dirty="0" err="1" smtClean="0"/>
              <a:t>may</a:t>
            </a:r>
            <a:r>
              <a:rPr lang="de-DE" sz="3600" dirty="0" smtClean="0"/>
              <a:t> not </a:t>
            </a:r>
            <a:r>
              <a:rPr lang="de-DE" sz="3600" dirty="0" err="1" smtClean="0"/>
              <a:t>target</a:t>
            </a:r>
            <a:r>
              <a:rPr lang="de-DE" sz="3600" dirty="0" smtClean="0"/>
              <a:t> </a:t>
            </a:r>
            <a:r>
              <a:rPr lang="de-DE" sz="3600" dirty="0" err="1" smtClean="0"/>
              <a:t>the</a:t>
            </a:r>
            <a:r>
              <a:rPr lang="de-DE" sz="3600" dirty="0" smtClean="0"/>
              <a:t> </a:t>
            </a:r>
            <a:r>
              <a:rPr lang="de-DE" sz="3600" dirty="0" err="1" smtClean="0"/>
              <a:t>nearest</a:t>
            </a:r>
            <a:r>
              <a:rPr lang="de-DE" sz="3600" dirty="0" smtClean="0"/>
              <a:t> </a:t>
            </a:r>
            <a:r>
              <a:rPr lang="de-DE" sz="3600" dirty="0" err="1" smtClean="0"/>
              <a:t>gene</a:t>
            </a:r>
            <a:endParaRPr lang="de-DE" sz="3600" dirty="0"/>
          </a:p>
        </p:txBody>
      </p:sp>
      <p:sp>
        <p:nvSpPr>
          <p:cNvPr id="6" name="Rechteck 5"/>
          <p:cNvSpPr/>
          <p:nvPr/>
        </p:nvSpPr>
        <p:spPr>
          <a:xfrm>
            <a:off x="131007" y="1492518"/>
            <a:ext cx="363568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/>
              <a:buChar char="•"/>
            </a:pPr>
            <a:r>
              <a:rPr lang="de-DE" sz="2000" b="0" dirty="0" err="1" smtClean="0"/>
              <a:t>Example</a:t>
            </a:r>
            <a:r>
              <a:rPr lang="de-DE" sz="2000" b="0" dirty="0" smtClean="0"/>
              <a:t>: FTO / IRX3 </a:t>
            </a:r>
            <a:r>
              <a:rPr lang="de-DE" sz="2000" b="0" dirty="0" err="1" smtClean="0"/>
              <a:t>regulation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at</a:t>
            </a:r>
            <a:r>
              <a:rPr lang="de-DE" sz="2000" b="0" dirty="0" smtClean="0"/>
              <a:t> 500 </a:t>
            </a:r>
            <a:r>
              <a:rPr lang="de-DE" sz="2000" b="0" dirty="0" err="1" smtClean="0"/>
              <a:t>Mbp</a:t>
            </a:r>
            <a:r>
              <a:rPr lang="de-DE" sz="2000" b="0" dirty="0" smtClean="0"/>
              <a:t>: </a:t>
            </a:r>
            <a:br>
              <a:rPr lang="de-DE" sz="2000" b="0" dirty="0" smtClean="0"/>
            </a:br>
            <a:r>
              <a:rPr lang="de-DE" sz="2000" b="0" dirty="0" smtClean="0"/>
              <a:t>11 </a:t>
            </a:r>
            <a:r>
              <a:rPr lang="de-DE" sz="2000" b="0" dirty="0"/>
              <a:t>out </a:t>
            </a:r>
            <a:r>
              <a:rPr lang="de-DE" sz="2000" b="0" dirty="0" err="1"/>
              <a:t>of</a:t>
            </a:r>
            <a:r>
              <a:rPr lang="de-DE" sz="2000" b="0" dirty="0"/>
              <a:t> 40 </a:t>
            </a:r>
            <a:r>
              <a:rPr lang="de-DE" sz="2000" b="0" dirty="0" err="1" smtClean="0"/>
              <a:t>eQTLs</a:t>
            </a:r>
            <a:r>
              <a:rPr lang="de-DE" sz="2000" b="0" dirty="0" smtClean="0"/>
              <a:t> </a:t>
            </a:r>
            <a:r>
              <a:rPr lang="de-DE" sz="2000" b="0" dirty="0" err="1"/>
              <a:t>of</a:t>
            </a:r>
            <a:r>
              <a:rPr lang="de-DE" sz="2000" b="0" dirty="0"/>
              <a:t> IRX3 (</a:t>
            </a:r>
            <a:r>
              <a:rPr lang="de-DE" sz="2000" b="0" dirty="0" err="1"/>
              <a:t>red</a:t>
            </a:r>
            <a:r>
              <a:rPr lang="de-DE" sz="2000" b="0" dirty="0"/>
              <a:t>) but </a:t>
            </a:r>
            <a:r>
              <a:rPr lang="de-DE" sz="2000" b="0" dirty="0" err="1"/>
              <a:t>none</a:t>
            </a:r>
            <a:r>
              <a:rPr lang="de-DE" sz="2000" b="0" dirty="0"/>
              <a:t> </a:t>
            </a:r>
            <a:r>
              <a:rPr lang="de-DE" sz="2000" b="0" dirty="0" err="1"/>
              <a:t>of</a:t>
            </a:r>
            <a:r>
              <a:rPr lang="de-DE" sz="2000" b="0" dirty="0"/>
              <a:t> FTO </a:t>
            </a:r>
            <a:r>
              <a:rPr lang="de-DE" sz="2000" b="0" dirty="0" err="1"/>
              <a:t>associated</a:t>
            </a:r>
            <a:r>
              <a:rPr lang="de-DE" sz="2000" b="0" dirty="0"/>
              <a:t> </a:t>
            </a:r>
            <a:r>
              <a:rPr lang="de-DE" sz="2000" b="0" dirty="0" err="1"/>
              <a:t>with</a:t>
            </a:r>
            <a:r>
              <a:rPr lang="de-DE" sz="2000" b="0" dirty="0"/>
              <a:t> </a:t>
            </a:r>
            <a:r>
              <a:rPr lang="de-DE" sz="2000" b="0" dirty="0" smtClean="0"/>
              <a:t>BMI </a:t>
            </a:r>
            <a:br>
              <a:rPr lang="de-DE" sz="2000" b="0" dirty="0" smtClean="0"/>
            </a:br>
            <a:r>
              <a:rPr lang="de-DE" sz="1600" b="0" dirty="0" smtClean="0"/>
              <a:t>(</a:t>
            </a:r>
            <a:r>
              <a:rPr lang="de-DE" sz="1600" b="0" dirty="0" err="1" smtClean="0"/>
              <a:t>Smemo</a:t>
            </a:r>
            <a:r>
              <a:rPr lang="de-DE" sz="1600" b="0" dirty="0" smtClean="0"/>
              <a:t> et al, Nature 2014)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3691" y="4649091"/>
            <a:ext cx="89862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de-DE" sz="2000" b="0" dirty="0" err="1"/>
              <a:t>Maurano</a:t>
            </a:r>
            <a:r>
              <a:rPr lang="de-DE" sz="2000" b="0" dirty="0"/>
              <a:t> et al, Science </a:t>
            </a:r>
            <a:r>
              <a:rPr lang="de-DE" sz="2000" b="0" dirty="0" smtClean="0"/>
              <a:t>2012: „</a:t>
            </a:r>
            <a:r>
              <a:rPr lang="en-US" sz="2000" b="0" dirty="0"/>
              <a:t>79% represent </a:t>
            </a:r>
            <a:r>
              <a:rPr lang="en-US" sz="2000" b="0" dirty="0" smtClean="0"/>
              <a:t>[enhancer-gene] pairings </a:t>
            </a:r>
            <a:r>
              <a:rPr lang="en-US" sz="2000" b="0" dirty="0"/>
              <a:t>with distant </a:t>
            </a:r>
            <a:r>
              <a:rPr lang="en-US" sz="2000" b="0" dirty="0" smtClean="0"/>
              <a:t>promoters versus </a:t>
            </a:r>
            <a:r>
              <a:rPr lang="en-US" sz="2000" b="0" dirty="0"/>
              <a:t>those of the nearest </a:t>
            </a:r>
            <a:r>
              <a:rPr lang="en-US" sz="2000" b="0" dirty="0" smtClean="0"/>
              <a:t>gene.</a:t>
            </a:r>
            <a:r>
              <a:rPr lang="de-DE" sz="2000" b="0" dirty="0" smtClean="0"/>
              <a:t>“</a:t>
            </a:r>
            <a:endParaRPr lang="en-US" sz="2000" b="0" dirty="0" smtClean="0"/>
          </a:p>
          <a:p>
            <a:endParaRPr lang="en-US" sz="2000" b="0" dirty="0"/>
          </a:p>
          <a:p>
            <a:pPr marL="342900" indent="-342900">
              <a:buFont typeface="Arial"/>
              <a:buChar char="•"/>
            </a:pPr>
            <a:r>
              <a:rPr lang="de-DE" sz="2000" b="0" dirty="0" smtClean="0"/>
              <a:t>Andersson </a:t>
            </a:r>
            <a:r>
              <a:rPr lang="de-DE" sz="2000" b="0" dirty="0"/>
              <a:t>et </a:t>
            </a:r>
            <a:r>
              <a:rPr lang="de-DE" sz="2000" b="0" dirty="0" smtClean="0"/>
              <a:t>al.</a:t>
            </a:r>
            <a:r>
              <a:rPr lang="de-DE" sz="2000" b="0" dirty="0"/>
              <a:t> (</a:t>
            </a:r>
            <a:r>
              <a:rPr lang="de-DE" sz="2000" b="0" dirty="0" smtClean="0"/>
              <a:t>Nature 2014) </a:t>
            </a:r>
            <a:r>
              <a:rPr lang="de-DE" sz="2000" b="0" dirty="0" err="1" smtClean="0"/>
              <a:t>inferred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target</a:t>
            </a:r>
            <a:r>
              <a:rPr lang="de-DE" sz="2000" b="0" dirty="0" smtClean="0"/>
              <a:t> genes </a:t>
            </a:r>
            <a:r>
              <a:rPr lang="de-DE" sz="2000" b="0" dirty="0" err="1" smtClean="0"/>
              <a:t>of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enhancers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based</a:t>
            </a:r>
            <a:r>
              <a:rPr lang="de-DE" sz="2000" b="0" dirty="0" smtClean="0"/>
              <a:t> </a:t>
            </a:r>
            <a:r>
              <a:rPr lang="de-DE" sz="2000" b="0" dirty="0"/>
              <a:t>on </a:t>
            </a:r>
            <a:r>
              <a:rPr lang="de-DE" sz="2000" b="0" dirty="0" err="1" smtClean="0"/>
              <a:t>correlation</a:t>
            </a:r>
            <a:r>
              <a:rPr lang="de-DE" sz="2000" b="0" dirty="0" smtClean="0"/>
              <a:t> </a:t>
            </a:r>
            <a:r>
              <a:rPr lang="de-DE" sz="2000" b="0" dirty="0" err="1"/>
              <a:t>of</a:t>
            </a:r>
            <a:r>
              <a:rPr lang="de-DE" sz="2000" b="0" dirty="0"/>
              <a:t> </a:t>
            </a:r>
            <a:r>
              <a:rPr lang="de-DE" sz="2000" b="0" dirty="0" err="1" smtClean="0"/>
              <a:t>gene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and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enhancer</a:t>
            </a:r>
            <a:r>
              <a:rPr lang="de-DE" sz="2000" b="0" dirty="0" smtClean="0"/>
              <a:t> RNAs; </a:t>
            </a:r>
            <a:r>
              <a:rPr lang="en-US" sz="2000" b="0" dirty="0" smtClean="0"/>
              <a:t>60% </a:t>
            </a:r>
            <a:r>
              <a:rPr lang="en-US" sz="2000" b="0" dirty="0"/>
              <a:t>of </a:t>
            </a:r>
            <a:r>
              <a:rPr lang="en-US" sz="2000" b="0" dirty="0" smtClean="0"/>
              <a:t>inferred target genes were not the </a:t>
            </a:r>
            <a:r>
              <a:rPr lang="en-US" sz="2000" b="0" dirty="0"/>
              <a:t>nearest </a:t>
            </a:r>
            <a:r>
              <a:rPr lang="en-US" sz="2000" b="0" dirty="0" smtClean="0"/>
              <a:t>genes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614723" y="1318777"/>
            <a:ext cx="5317171" cy="3381679"/>
            <a:chOff x="3924620" y="1318778"/>
            <a:chExt cx="5007274" cy="31414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4620" y="1318778"/>
              <a:ext cx="5007274" cy="3141406"/>
            </a:xfrm>
            <a:prstGeom prst="rect">
              <a:avLst/>
            </a:prstGeom>
          </p:spPr>
        </p:pic>
        <p:cxnSp>
          <p:nvCxnSpPr>
            <p:cNvPr id="7" name="Curved Connector 6"/>
            <p:cNvCxnSpPr/>
            <p:nvPr/>
          </p:nvCxnSpPr>
          <p:spPr bwMode="auto">
            <a:xfrm rot="16200000" flipH="1">
              <a:off x="5887802" y="2088281"/>
              <a:ext cx="1908518" cy="973347"/>
            </a:xfrm>
            <a:prstGeom prst="curvedConnector3">
              <a:avLst>
                <a:gd name="adj1" fmla="val -14822"/>
              </a:avLst>
            </a:prstGeom>
            <a:solidFill>
              <a:srgbClr val="FFFF66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0288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7504" y="105352"/>
            <a:ext cx="8892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err="1" smtClean="0"/>
              <a:t>Many</a:t>
            </a:r>
            <a:r>
              <a:rPr lang="de-DE" sz="3600" dirty="0" smtClean="0"/>
              <a:t> </a:t>
            </a:r>
            <a:r>
              <a:rPr lang="de-DE" sz="3600" dirty="0" err="1" smtClean="0"/>
              <a:t>regulatory</a:t>
            </a:r>
            <a:r>
              <a:rPr lang="de-DE" sz="3600" dirty="0" smtClean="0"/>
              <a:t> GWAS SNPs </a:t>
            </a:r>
            <a:r>
              <a:rPr lang="de-DE" sz="3600" dirty="0" err="1" smtClean="0"/>
              <a:t>may</a:t>
            </a:r>
            <a:r>
              <a:rPr lang="de-DE" sz="3600" dirty="0" smtClean="0"/>
              <a:t> not </a:t>
            </a:r>
            <a:r>
              <a:rPr lang="de-DE" sz="3600" dirty="0" err="1" smtClean="0"/>
              <a:t>target</a:t>
            </a:r>
            <a:r>
              <a:rPr lang="de-DE" sz="3600" dirty="0" smtClean="0"/>
              <a:t> </a:t>
            </a:r>
            <a:r>
              <a:rPr lang="de-DE" sz="3600" dirty="0" err="1" smtClean="0"/>
              <a:t>the</a:t>
            </a:r>
            <a:r>
              <a:rPr lang="de-DE" sz="3600" dirty="0" smtClean="0"/>
              <a:t> </a:t>
            </a:r>
            <a:r>
              <a:rPr lang="de-DE" sz="3600" dirty="0" err="1" smtClean="0"/>
              <a:t>nearest</a:t>
            </a:r>
            <a:r>
              <a:rPr lang="de-DE" sz="3600" dirty="0" smtClean="0"/>
              <a:t> </a:t>
            </a:r>
            <a:r>
              <a:rPr lang="de-DE" sz="3600" dirty="0" err="1" smtClean="0"/>
              <a:t>gene</a:t>
            </a:r>
            <a:endParaRPr lang="de-DE" sz="3600" dirty="0"/>
          </a:p>
        </p:txBody>
      </p:sp>
      <p:sp>
        <p:nvSpPr>
          <p:cNvPr id="10" name="Rechteck 5"/>
          <p:cNvSpPr/>
          <p:nvPr/>
        </p:nvSpPr>
        <p:spPr>
          <a:xfrm>
            <a:off x="1321755" y="1653052"/>
            <a:ext cx="6146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de-DE" sz="2000" b="0" dirty="0" err="1" smtClean="0"/>
              <a:t>Distance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of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eSNP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to</a:t>
            </a:r>
            <a:r>
              <a:rPr lang="de-DE" sz="2000" b="0" dirty="0" smtClean="0"/>
              <a:t> </a:t>
            </a:r>
            <a:r>
              <a:rPr lang="de-DE" sz="2000" b="0" dirty="0" err="1" smtClean="0"/>
              <a:t>nearest</a:t>
            </a:r>
            <a:r>
              <a:rPr lang="de-DE" sz="2000" b="0" dirty="0" smtClean="0"/>
              <a:t> TSS </a:t>
            </a:r>
            <a:r>
              <a:rPr lang="de-DE" sz="2000" b="0" dirty="0" err="1" smtClean="0"/>
              <a:t>or</a:t>
            </a:r>
            <a:r>
              <a:rPr lang="de-DE" sz="2000" b="0" dirty="0" smtClean="0"/>
              <a:t> TES</a:t>
            </a:r>
          </a:p>
        </p:txBody>
      </p:sp>
      <p:pic>
        <p:nvPicPr>
          <p:cNvPr id="9" name="Picture 8" descr="Screen Shot 2015-10-24 at 15.35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4" y="2213282"/>
            <a:ext cx="8271110" cy="2953968"/>
          </a:xfrm>
          <a:prstGeom prst="rect">
            <a:avLst/>
          </a:prstGeom>
        </p:spPr>
      </p:pic>
      <p:sp>
        <p:nvSpPr>
          <p:cNvPr id="12" name="Rechteck 5"/>
          <p:cNvSpPr/>
          <p:nvPr/>
        </p:nvSpPr>
        <p:spPr>
          <a:xfrm>
            <a:off x="315220" y="5724676"/>
            <a:ext cx="8679583" cy="672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800" b="0" dirty="0" err="1" smtClean="0"/>
              <a:t>From</a:t>
            </a:r>
            <a:r>
              <a:rPr lang="de-DE" sz="1800" b="0" dirty="0"/>
              <a:t> </a:t>
            </a:r>
            <a:r>
              <a:rPr lang="de-DE" sz="1800" b="0" dirty="0" err="1"/>
              <a:t>eQTL</a:t>
            </a:r>
            <a:r>
              <a:rPr lang="de-DE" sz="1800" b="0" dirty="0"/>
              <a:t> </a:t>
            </a:r>
            <a:r>
              <a:rPr lang="de-DE" sz="1800" b="0" dirty="0" err="1"/>
              <a:t>study</a:t>
            </a:r>
            <a:r>
              <a:rPr lang="de-DE" sz="1800" b="0" dirty="0"/>
              <a:t> in </a:t>
            </a:r>
            <a:r>
              <a:rPr lang="de-DE" sz="1800" b="0" dirty="0" err="1"/>
              <a:t>peripheral</a:t>
            </a:r>
            <a:r>
              <a:rPr lang="de-DE" sz="1800" b="0" dirty="0"/>
              <a:t> </a:t>
            </a:r>
            <a:r>
              <a:rPr lang="de-DE" sz="1800" b="0" dirty="0" err="1"/>
              <a:t>blood</a:t>
            </a:r>
            <a:r>
              <a:rPr lang="de-DE" sz="1800" b="0" dirty="0"/>
              <a:t> </a:t>
            </a:r>
            <a:r>
              <a:rPr lang="de-DE" sz="1800" b="0" dirty="0" err="1"/>
              <a:t>mononuclear</a:t>
            </a:r>
            <a:r>
              <a:rPr lang="de-DE" sz="1800" b="0" dirty="0"/>
              <a:t> </a:t>
            </a:r>
            <a:r>
              <a:rPr lang="de-DE" sz="1800" b="0" dirty="0" err="1"/>
              <a:t>cells</a:t>
            </a:r>
            <a:r>
              <a:rPr lang="de-DE" sz="1800" b="0" dirty="0"/>
              <a:t> </a:t>
            </a:r>
            <a:r>
              <a:rPr lang="de-DE" sz="1800" b="0" dirty="0" err="1"/>
              <a:t>of</a:t>
            </a:r>
            <a:r>
              <a:rPr lang="de-DE" sz="1800" b="0" dirty="0"/>
              <a:t> 2112 </a:t>
            </a:r>
            <a:r>
              <a:rPr lang="de-DE" sz="1800" b="0" dirty="0" err="1" smtClean="0"/>
              <a:t>individuals</a:t>
            </a:r>
            <a:r>
              <a:rPr lang="de-DE" sz="1800" b="0" dirty="0" smtClean="0"/>
              <a:t>  </a:t>
            </a:r>
            <a:endParaRPr lang="de-DE" sz="1800" b="0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800" b="0" dirty="0" smtClean="0"/>
              <a:t>Kirsten et al., Human Mol. Genet. (2015)</a:t>
            </a:r>
            <a:endParaRPr lang="de-DE" sz="1800" b="0" dirty="0"/>
          </a:p>
        </p:txBody>
      </p:sp>
    </p:spTree>
    <p:extLst>
      <p:ext uri="{BB962C8B-B14F-4D97-AF65-F5344CB8AC3E}">
        <p14:creationId xmlns:p14="http://schemas.microsoft.com/office/powerpoint/2010/main" val="10676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/>
          <p:cNvCxnSpPr/>
          <p:nvPr/>
        </p:nvCxnSpPr>
        <p:spPr>
          <a:xfrm>
            <a:off x="250625" y="1512586"/>
            <a:ext cx="424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72" y="129329"/>
            <a:ext cx="9000927" cy="81847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b="1" dirty="0" smtClean="0"/>
              <a:t>Predict targets of regulatory SNPs from </a:t>
            </a:r>
            <a:r>
              <a:rPr lang="en-US" sz="3600" b="1" dirty="0" err="1" smtClean="0"/>
              <a:t>corre-lation</a:t>
            </a:r>
            <a:r>
              <a:rPr lang="en-US" sz="3600" b="1" dirty="0" smtClean="0"/>
              <a:t> of DNA </a:t>
            </a:r>
            <a:r>
              <a:rPr lang="en-US" sz="3600" b="1" dirty="0" err="1" smtClean="0"/>
              <a:t>accesiblity</a:t>
            </a:r>
            <a:r>
              <a:rPr lang="en-US" sz="3600" b="1" dirty="0" smtClean="0"/>
              <a:t> and gene expression</a:t>
            </a:r>
            <a:endParaRPr lang="en-US" sz="3600" b="1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250625" y="2260929"/>
            <a:ext cx="424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hteck 6"/>
          <p:cNvSpPr/>
          <p:nvPr/>
        </p:nvSpPr>
        <p:spPr>
          <a:xfrm>
            <a:off x="2086291" y="1396316"/>
            <a:ext cx="360040" cy="238167"/>
          </a:xfrm>
          <a:prstGeom prst="rect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chteck 45"/>
          <p:cNvSpPr/>
          <p:nvPr/>
        </p:nvSpPr>
        <p:spPr>
          <a:xfrm>
            <a:off x="1211303" y="2148146"/>
            <a:ext cx="147151" cy="238167"/>
          </a:xfrm>
          <a:prstGeom prst="rect">
            <a:avLst/>
          </a:prstGeom>
          <a:solidFill>
            <a:srgbClr val="0000FF"/>
          </a:solidFill>
          <a:ln w="2857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chteck 45"/>
          <p:cNvSpPr/>
          <p:nvPr/>
        </p:nvSpPr>
        <p:spPr>
          <a:xfrm>
            <a:off x="3413256" y="2148146"/>
            <a:ext cx="147151" cy="238167"/>
          </a:xfrm>
          <a:prstGeom prst="rect">
            <a:avLst/>
          </a:prstGeom>
          <a:solidFill>
            <a:srgbClr val="0000FF"/>
          </a:solidFill>
          <a:ln w="2857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chteck 45"/>
          <p:cNvSpPr/>
          <p:nvPr/>
        </p:nvSpPr>
        <p:spPr>
          <a:xfrm>
            <a:off x="2261128" y="2148146"/>
            <a:ext cx="147151" cy="238167"/>
          </a:xfrm>
          <a:prstGeom prst="rect">
            <a:avLst/>
          </a:prstGeom>
          <a:solidFill>
            <a:srgbClr val="0000FF"/>
          </a:solidFill>
          <a:ln w="2857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chteck 45"/>
          <p:cNvSpPr/>
          <p:nvPr/>
        </p:nvSpPr>
        <p:spPr>
          <a:xfrm>
            <a:off x="4108762" y="2148146"/>
            <a:ext cx="147151" cy="238167"/>
          </a:xfrm>
          <a:prstGeom prst="rect">
            <a:avLst/>
          </a:prstGeom>
          <a:solidFill>
            <a:srgbClr val="0000FF"/>
          </a:solidFill>
          <a:ln w="2857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chteck 6"/>
          <p:cNvSpPr/>
          <p:nvPr/>
        </p:nvSpPr>
        <p:spPr>
          <a:xfrm>
            <a:off x="3177266" y="1396316"/>
            <a:ext cx="432048" cy="238167"/>
          </a:xfrm>
          <a:prstGeom prst="rect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2456392" y="1180292"/>
            <a:ext cx="717550" cy="208384"/>
          </a:xfrm>
          <a:custGeom>
            <a:avLst/>
            <a:gdLst>
              <a:gd name="connsiteX0" fmla="*/ 0 w 717550"/>
              <a:gd name="connsiteY0" fmla="*/ 247650 h 247650"/>
              <a:gd name="connsiteX1" fmla="*/ 355600 w 717550"/>
              <a:gd name="connsiteY1" fmla="*/ 0 h 247650"/>
              <a:gd name="connsiteX2" fmla="*/ 717550 w 71755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550" h="247650">
                <a:moveTo>
                  <a:pt x="0" y="247650"/>
                </a:moveTo>
                <a:lnTo>
                  <a:pt x="355600" y="0"/>
                </a:lnTo>
                <a:lnTo>
                  <a:pt x="717550" y="2476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6" name="Curved Connector 75"/>
          <p:cNvCxnSpPr>
            <a:stCxn id="70" idx="0"/>
            <a:endCxn id="79" idx="2"/>
          </p:cNvCxnSpPr>
          <p:nvPr/>
        </p:nvCxnSpPr>
        <p:spPr>
          <a:xfrm rot="5400000" flipH="1" flipV="1">
            <a:off x="1346147" y="1573216"/>
            <a:ext cx="513663" cy="63619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hteck 45"/>
          <p:cNvSpPr/>
          <p:nvPr/>
        </p:nvSpPr>
        <p:spPr>
          <a:xfrm>
            <a:off x="1906809" y="1396316"/>
            <a:ext cx="147151" cy="238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8" name="Curved Connector 77"/>
          <p:cNvCxnSpPr>
            <a:stCxn id="72" idx="0"/>
            <a:endCxn id="84" idx="2"/>
          </p:cNvCxnSpPr>
          <p:nvPr/>
        </p:nvCxnSpPr>
        <p:spPr>
          <a:xfrm rot="16200000" flipV="1">
            <a:off x="1890700" y="1704142"/>
            <a:ext cx="513663" cy="374346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hteck 45"/>
          <p:cNvSpPr/>
          <p:nvPr/>
        </p:nvSpPr>
        <p:spPr>
          <a:xfrm>
            <a:off x="1847501" y="1396316"/>
            <a:ext cx="147151" cy="238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0" name="Curved Connector 79"/>
          <p:cNvCxnSpPr>
            <a:stCxn id="77" idx="2"/>
            <a:endCxn id="71" idx="0"/>
          </p:cNvCxnSpPr>
          <p:nvPr/>
        </p:nvCxnSpPr>
        <p:spPr>
          <a:xfrm rot="16200000" flipH="1">
            <a:off x="2476777" y="1138090"/>
            <a:ext cx="513663" cy="1506447"/>
          </a:xfrm>
          <a:prstGeom prst="curvedConnector3">
            <a:avLst>
              <a:gd name="adj1" fmla="val 60388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hteck 45"/>
          <p:cNvSpPr/>
          <p:nvPr/>
        </p:nvSpPr>
        <p:spPr>
          <a:xfrm>
            <a:off x="1931232" y="1396316"/>
            <a:ext cx="147151" cy="238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2" name="Curved Connector 81"/>
          <p:cNvCxnSpPr>
            <a:stCxn id="81" idx="2"/>
            <a:endCxn id="73" idx="0"/>
          </p:cNvCxnSpPr>
          <p:nvPr/>
        </p:nvCxnSpPr>
        <p:spPr>
          <a:xfrm rot="16200000" flipH="1">
            <a:off x="2836742" y="802549"/>
            <a:ext cx="513663" cy="2177530"/>
          </a:xfrm>
          <a:prstGeom prst="curvedConnector3">
            <a:avLst>
              <a:gd name="adj1" fmla="val 43767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Bent Arrow 82"/>
          <p:cNvSpPr/>
          <p:nvPr/>
        </p:nvSpPr>
        <p:spPr>
          <a:xfrm>
            <a:off x="1956005" y="1180292"/>
            <a:ext cx="360040" cy="321940"/>
          </a:xfrm>
          <a:prstGeom prst="bentArrow">
            <a:avLst>
              <a:gd name="adj1" fmla="val 16182"/>
              <a:gd name="adj2" fmla="val 28527"/>
              <a:gd name="adj3" fmla="val 37346"/>
              <a:gd name="adj4" fmla="val 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Rechteck 45"/>
          <p:cNvSpPr/>
          <p:nvPr/>
        </p:nvSpPr>
        <p:spPr>
          <a:xfrm>
            <a:off x="1886782" y="1396316"/>
            <a:ext cx="147151" cy="238167"/>
          </a:xfrm>
          <a:prstGeom prst="rect">
            <a:avLst/>
          </a:prstGeom>
          <a:noFill/>
          <a:ln w="28575" cap="flat" cmpd="sng" algn="ctr">
            <a:noFill/>
            <a:prstDash val="sysDash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Textfeld 5"/>
          <p:cNvSpPr txBox="1"/>
          <p:nvPr/>
        </p:nvSpPr>
        <p:spPr>
          <a:xfrm>
            <a:off x="1217024" y="1603644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err="1">
                <a:solidFill>
                  <a:prstClr val="black"/>
                </a:solidFill>
                <a:latin typeface="Calibri"/>
              </a:rPr>
              <a:t>c</a:t>
            </a:r>
            <a:r>
              <a:rPr lang="de-DE" sz="1600" b="0" dirty="0" err="1" smtClean="0">
                <a:solidFill>
                  <a:prstClr val="black"/>
                </a:solidFill>
                <a:latin typeface="Calibri"/>
              </a:rPr>
              <a:t>orr</a:t>
            </a: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?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Textfeld 5"/>
          <p:cNvSpPr txBox="1"/>
          <p:nvPr/>
        </p:nvSpPr>
        <p:spPr>
          <a:xfrm>
            <a:off x="1685064" y="1828176"/>
            <a:ext cx="622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err="1" smtClean="0">
                <a:solidFill>
                  <a:prstClr val="black"/>
                </a:solidFill>
                <a:latin typeface="Calibri"/>
              </a:rPr>
              <a:t>corr</a:t>
            </a: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?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8" name="Textfeld 5"/>
          <p:cNvSpPr txBox="1"/>
          <p:nvPr/>
        </p:nvSpPr>
        <p:spPr>
          <a:xfrm>
            <a:off x="3635001" y="1671738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err="1" smtClean="0">
                <a:solidFill>
                  <a:prstClr val="black"/>
                </a:solidFill>
                <a:latin typeface="Calibri"/>
              </a:rPr>
              <a:t>corr</a:t>
            </a: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?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Rechteck 45"/>
          <p:cNvSpPr/>
          <p:nvPr/>
        </p:nvSpPr>
        <p:spPr>
          <a:xfrm>
            <a:off x="1906809" y="1386685"/>
            <a:ext cx="147151" cy="23816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7" name="Textfeld 5"/>
          <p:cNvSpPr txBox="1"/>
          <p:nvPr/>
        </p:nvSpPr>
        <p:spPr>
          <a:xfrm>
            <a:off x="106609" y="1140034"/>
            <a:ext cx="1177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2000" dirty="0" err="1" smtClean="0">
                <a:solidFill>
                  <a:prstClr val="black"/>
                </a:solidFill>
                <a:latin typeface="Calibri"/>
              </a:rPr>
              <a:t>chrom</a:t>
            </a:r>
            <a:r>
              <a:rPr lang="de-DE" sz="2000" dirty="0" smtClean="0">
                <a:solidFill>
                  <a:prstClr val="black"/>
                </a:solidFill>
                <a:latin typeface="Calibri"/>
              </a:rPr>
              <a:t>. </a:t>
            </a:r>
            <a:r>
              <a:rPr lang="de-DE" sz="2000" dirty="0">
                <a:solidFill>
                  <a:prstClr val="black"/>
                </a:solidFill>
                <a:latin typeface="Calibri"/>
              </a:rPr>
              <a:t>A</a:t>
            </a:r>
          </a:p>
        </p:txBody>
      </p:sp>
      <p:sp>
        <p:nvSpPr>
          <p:cNvPr id="108" name="Textfeld 5"/>
          <p:cNvSpPr txBox="1"/>
          <p:nvPr/>
        </p:nvSpPr>
        <p:spPr>
          <a:xfrm>
            <a:off x="106609" y="1860114"/>
            <a:ext cx="1177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2000" dirty="0" err="1" smtClean="0">
                <a:solidFill>
                  <a:prstClr val="black"/>
                </a:solidFill>
                <a:latin typeface="Calibri"/>
              </a:rPr>
              <a:t>chrom</a:t>
            </a:r>
            <a:r>
              <a:rPr lang="de-DE" sz="2000" dirty="0" smtClean="0">
                <a:solidFill>
                  <a:prstClr val="black"/>
                </a:solidFill>
                <a:latin typeface="Calibri"/>
              </a:rPr>
              <a:t>. B</a:t>
            </a:r>
            <a:endParaRPr lang="de-DE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14" name="Bild 5"/>
          <p:cNvPicPr>
            <a:picLocks noChangeAspect="1"/>
          </p:cNvPicPr>
          <p:nvPr/>
        </p:nvPicPr>
        <p:blipFill rotWithShape="1">
          <a:blip r:embed="rId2"/>
          <a:srcRect l="8942" b="6441"/>
          <a:stretch/>
        </p:blipFill>
        <p:spPr>
          <a:xfrm>
            <a:off x="3127156" y="4869160"/>
            <a:ext cx="2957012" cy="1773829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3131840" y="2708920"/>
            <a:ext cx="2736304" cy="1728192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Freeform 117"/>
          <p:cNvSpPr/>
          <p:nvPr/>
        </p:nvSpPr>
        <p:spPr>
          <a:xfrm>
            <a:off x="3131840" y="2840402"/>
            <a:ext cx="2735560" cy="1596710"/>
          </a:xfrm>
          <a:custGeom>
            <a:avLst/>
            <a:gdLst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23533 w 2696633"/>
              <a:gd name="connsiteY17" fmla="*/ 1557866 h 1604433"/>
              <a:gd name="connsiteX18" fmla="*/ 2099733 w 2696633"/>
              <a:gd name="connsiteY18" fmla="*/ 1562100 h 1604433"/>
              <a:gd name="connsiteX19" fmla="*/ 2142066 w 2696633"/>
              <a:gd name="connsiteY19" fmla="*/ 1532466 h 1604433"/>
              <a:gd name="connsiteX20" fmla="*/ 2214033 w 2696633"/>
              <a:gd name="connsiteY20" fmla="*/ 1587500 h 1604433"/>
              <a:gd name="connsiteX21" fmla="*/ 2366433 w 2696633"/>
              <a:gd name="connsiteY21" fmla="*/ 1595966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23533 w 2696633"/>
              <a:gd name="connsiteY17" fmla="*/ 1557866 h 1604433"/>
              <a:gd name="connsiteX18" fmla="*/ 2099733 w 2696633"/>
              <a:gd name="connsiteY18" fmla="*/ 1562100 h 1604433"/>
              <a:gd name="connsiteX19" fmla="*/ 2150413 w 2696633"/>
              <a:gd name="connsiteY19" fmla="*/ 1554373 h 1604433"/>
              <a:gd name="connsiteX20" fmla="*/ 2214033 w 2696633"/>
              <a:gd name="connsiteY20" fmla="*/ 1587500 h 1604433"/>
              <a:gd name="connsiteX21" fmla="*/ 2366433 w 2696633"/>
              <a:gd name="connsiteY21" fmla="*/ 1595966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77783 w 2696633"/>
              <a:gd name="connsiteY17" fmla="*/ 1500905 h 1604433"/>
              <a:gd name="connsiteX18" fmla="*/ 2099733 w 2696633"/>
              <a:gd name="connsiteY18" fmla="*/ 1562100 h 1604433"/>
              <a:gd name="connsiteX19" fmla="*/ 2150413 w 2696633"/>
              <a:gd name="connsiteY19" fmla="*/ 1554373 h 1604433"/>
              <a:gd name="connsiteX20" fmla="*/ 2214033 w 2696633"/>
              <a:gd name="connsiteY20" fmla="*/ 1587500 h 1604433"/>
              <a:gd name="connsiteX21" fmla="*/ 2366433 w 2696633"/>
              <a:gd name="connsiteY21" fmla="*/ 1595966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77783 w 2696633"/>
              <a:gd name="connsiteY17" fmla="*/ 1500905 h 1604433"/>
              <a:gd name="connsiteX18" fmla="*/ 2099733 w 2696633"/>
              <a:gd name="connsiteY18" fmla="*/ 1562100 h 1604433"/>
              <a:gd name="connsiteX19" fmla="*/ 2162932 w 2696633"/>
              <a:gd name="connsiteY19" fmla="*/ 1519321 h 1604433"/>
              <a:gd name="connsiteX20" fmla="*/ 2214033 w 2696633"/>
              <a:gd name="connsiteY20" fmla="*/ 1587500 h 1604433"/>
              <a:gd name="connsiteX21" fmla="*/ 2366433 w 2696633"/>
              <a:gd name="connsiteY21" fmla="*/ 1595966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77783 w 2696633"/>
              <a:gd name="connsiteY17" fmla="*/ 1500905 h 1604433"/>
              <a:gd name="connsiteX18" fmla="*/ 2137291 w 2696633"/>
              <a:gd name="connsiteY18" fmla="*/ 1483231 h 1604433"/>
              <a:gd name="connsiteX19" fmla="*/ 2162932 w 2696633"/>
              <a:gd name="connsiteY19" fmla="*/ 1519321 h 1604433"/>
              <a:gd name="connsiteX20" fmla="*/ 2214033 w 2696633"/>
              <a:gd name="connsiteY20" fmla="*/ 1587500 h 1604433"/>
              <a:gd name="connsiteX21" fmla="*/ 2366433 w 2696633"/>
              <a:gd name="connsiteY21" fmla="*/ 1595966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77783 w 2696633"/>
              <a:gd name="connsiteY17" fmla="*/ 1500905 h 1604433"/>
              <a:gd name="connsiteX18" fmla="*/ 2137291 w 2696633"/>
              <a:gd name="connsiteY18" fmla="*/ 1483231 h 1604433"/>
              <a:gd name="connsiteX19" fmla="*/ 2162932 w 2696633"/>
              <a:gd name="connsiteY19" fmla="*/ 1519321 h 1604433"/>
              <a:gd name="connsiteX20" fmla="*/ 2318362 w 2696633"/>
              <a:gd name="connsiteY20" fmla="*/ 1526157 h 1604433"/>
              <a:gd name="connsiteX21" fmla="*/ 2366433 w 2696633"/>
              <a:gd name="connsiteY21" fmla="*/ 1595966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77783 w 2696633"/>
              <a:gd name="connsiteY17" fmla="*/ 1500905 h 1604433"/>
              <a:gd name="connsiteX18" fmla="*/ 2137291 w 2696633"/>
              <a:gd name="connsiteY18" fmla="*/ 1483231 h 1604433"/>
              <a:gd name="connsiteX19" fmla="*/ 2162932 w 2696633"/>
              <a:gd name="connsiteY19" fmla="*/ 1519321 h 1604433"/>
              <a:gd name="connsiteX20" fmla="*/ 2318362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48572 w 2696633"/>
              <a:gd name="connsiteY17" fmla="*/ 1500905 h 1604433"/>
              <a:gd name="connsiteX18" fmla="*/ 2137291 w 2696633"/>
              <a:gd name="connsiteY18" fmla="*/ 1483231 h 1604433"/>
              <a:gd name="connsiteX19" fmla="*/ 2162932 w 2696633"/>
              <a:gd name="connsiteY19" fmla="*/ 1519321 h 1604433"/>
              <a:gd name="connsiteX20" fmla="*/ 2318362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48572 w 2696633"/>
              <a:gd name="connsiteY17" fmla="*/ 1500905 h 1604433"/>
              <a:gd name="connsiteX18" fmla="*/ 2137291 w 2696633"/>
              <a:gd name="connsiteY18" fmla="*/ 1483231 h 1604433"/>
              <a:gd name="connsiteX19" fmla="*/ 2208836 w 2696633"/>
              <a:gd name="connsiteY19" fmla="*/ 1558755 h 1604433"/>
              <a:gd name="connsiteX20" fmla="*/ 2318362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48572 w 2696633"/>
              <a:gd name="connsiteY17" fmla="*/ 1500905 h 1604433"/>
              <a:gd name="connsiteX18" fmla="*/ 2137291 w 2696633"/>
              <a:gd name="connsiteY18" fmla="*/ 1483231 h 1604433"/>
              <a:gd name="connsiteX19" fmla="*/ 2208836 w 2696633"/>
              <a:gd name="connsiteY19" fmla="*/ 1558755 h 1604433"/>
              <a:gd name="connsiteX20" fmla="*/ 2385133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48572 w 2696633"/>
              <a:gd name="connsiteY17" fmla="*/ 1500905 h 1604433"/>
              <a:gd name="connsiteX18" fmla="*/ 2137291 w 2696633"/>
              <a:gd name="connsiteY18" fmla="*/ 1483231 h 1604433"/>
              <a:gd name="connsiteX19" fmla="*/ 2208837 w 2696633"/>
              <a:gd name="connsiteY19" fmla="*/ 1519321 h 1604433"/>
              <a:gd name="connsiteX20" fmla="*/ 2385133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23533 w 2696633"/>
              <a:gd name="connsiteY17" fmla="*/ 1474615 h 1604433"/>
              <a:gd name="connsiteX18" fmla="*/ 2137291 w 2696633"/>
              <a:gd name="connsiteY18" fmla="*/ 1483231 h 1604433"/>
              <a:gd name="connsiteX19" fmla="*/ 2208837 w 2696633"/>
              <a:gd name="connsiteY19" fmla="*/ 1519321 h 1604433"/>
              <a:gd name="connsiteX20" fmla="*/ 2385133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917217 w 2696633"/>
              <a:gd name="connsiteY16" fmla="*/ 1231604 h 1604433"/>
              <a:gd name="connsiteX17" fmla="*/ 2023533 w 2696633"/>
              <a:gd name="connsiteY17" fmla="*/ 1474615 h 1604433"/>
              <a:gd name="connsiteX18" fmla="*/ 2137291 w 2696633"/>
              <a:gd name="connsiteY18" fmla="*/ 1483231 h 1604433"/>
              <a:gd name="connsiteX19" fmla="*/ 2208837 w 2696633"/>
              <a:gd name="connsiteY19" fmla="*/ 1519321 h 1604433"/>
              <a:gd name="connsiteX20" fmla="*/ 2385133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81750 w 2696633"/>
              <a:gd name="connsiteY15" fmla="*/ 766085 h 1604433"/>
              <a:gd name="connsiteX16" fmla="*/ 1917217 w 2696633"/>
              <a:gd name="connsiteY16" fmla="*/ 1231604 h 1604433"/>
              <a:gd name="connsiteX17" fmla="*/ 2023533 w 2696633"/>
              <a:gd name="connsiteY17" fmla="*/ 1474615 h 1604433"/>
              <a:gd name="connsiteX18" fmla="*/ 2137291 w 2696633"/>
              <a:gd name="connsiteY18" fmla="*/ 1483231 h 1604433"/>
              <a:gd name="connsiteX19" fmla="*/ 2208837 w 2696633"/>
              <a:gd name="connsiteY19" fmla="*/ 1519321 h 1604433"/>
              <a:gd name="connsiteX20" fmla="*/ 2385133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81750 w 2696633"/>
              <a:gd name="connsiteY15" fmla="*/ 766085 h 1604433"/>
              <a:gd name="connsiteX16" fmla="*/ 1917217 w 2696633"/>
              <a:gd name="connsiteY16" fmla="*/ 1231604 h 1604433"/>
              <a:gd name="connsiteX17" fmla="*/ 2056919 w 2696633"/>
              <a:gd name="connsiteY17" fmla="*/ 1465852 h 1604433"/>
              <a:gd name="connsiteX18" fmla="*/ 2137291 w 2696633"/>
              <a:gd name="connsiteY18" fmla="*/ 1483231 h 1604433"/>
              <a:gd name="connsiteX19" fmla="*/ 2208837 w 2696633"/>
              <a:gd name="connsiteY19" fmla="*/ 1519321 h 1604433"/>
              <a:gd name="connsiteX20" fmla="*/ 2385133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81750 w 2696633"/>
              <a:gd name="connsiteY15" fmla="*/ 766085 h 1604433"/>
              <a:gd name="connsiteX16" fmla="*/ 1917217 w 2696633"/>
              <a:gd name="connsiteY16" fmla="*/ 1231604 h 1604433"/>
              <a:gd name="connsiteX17" fmla="*/ 2056919 w 2696633"/>
              <a:gd name="connsiteY17" fmla="*/ 1465852 h 1604433"/>
              <a:gd name="connsiteX18" fmla="*/ 2137291 w 2696633"/>
              <a:gd name="connsiteY18" fmla="*/ 1483231 h 1604433"/>
              <a:gd name="connsiteX19" fmla="*/ 2275608 w 2696633"/>
              <a:gd name="connsiteY19" fmla="*/ 1488650 h 1604433"/>
              <a:gd name="connsiteX20" fmla="*/ 2385133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81750 w 2696633"/>
              <a:gd name="connsiteY15" fmla="*/ 766085 h 1604433"/>
              <a:gd name="connsiteX16" fmla="*/ 1917217 w 2696633"/>
              <a:gd name="connsiteY16" fmla="*/ 1231604 h 1604433"/>
              <a:gd name="connsiteX17" fmla="*/ 2056919 w 2696633"/>
              <a:gd name="connsiteY17" fmla="*/ 1465852 h 1604433"/>
              <a:gd name="connsiteX18" fmla="*/ 2145638 w 2696633"/>
              <a:gd name="connsiteY18" fmla="*/ 1456941 h 1604433"/>
              <a:gd name="connsiteX19" fmla="*/ 2275608 w 2696633"/>
              <a:gd name="connsiteY19" fmla="*/ 1488650 h 1604433"/>
              <a:gd name="connsiteX20" fmla="*/ 2385133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81750 w 2696633"/>
              <a:gd name="connsiteY15" fmla="*/ 766085 h 1604433"/>
              <a:gd name="connsiteX16" fmla="*/ 1917217 w 2696633"/>
              <a:gd name="connsiteY16" fmla="*/ 1231604 h 1604433"/>
              <a:gd name="connsiteX17" fmla="*/ 2056919 w 2696633"/>
              <a:gd name="connsiteY17" fmla="*/ 1465852 h 1604433"/>
              <a:gd name="connsiteX18" fmla="*/ 2145638 w 2696633"/>
              <a:gd name="connsiteY18" fmla="*/ 1456941 h 1604433"/>
              <a:gd name="connsiteX19" fmla="*/ 2246396 w 2696633"/>
              <a:gd name="connsiteY19" fmla="*/ 1506176 h 1604433"/>
              <a:gd name="connsiteX20" fmla="*/ 2385133 w 2696633"/>
              <a:gd name="connsiteY20" fmla="*/ 1526157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81750 w 2696633"/>
              <a:gd name="connsiteY15" fmla="*/ 766085 h 1604433"/>
              <a:gd name="connsiteX16" fmla="*/ 1917217 w 2696633"/>
              <a:gd name="connsiteY16" fmla="*/ 1231604 h 1604433"/>
              <a:gd name="connsiteX17" fmla="*/ 2056919 w 2696633"/>
              <a:gd name="connsiteY17" fmla="*/ 1465852 h 1604433"/>
              <a:gd name="connsiteX18" fmla="*/ 2145638 w 2696633"/>
              <a:gd name="connsiteY18" fmla="*/ 1456941 h 1604433"/>
              <a:gd name="connsiteX19" fmla="*/ 2246396 w 2696633"/>
              <a:gd name="connsiteY19" fmla="*/ 1506176 h 1604433"/>
              <a:gd name="connsiteX20" fmla="*/ 2443556 w 2696633"/>
              <a:gd name="connsiteY20" fmla="*/ 1517394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810962 w 2696633"/>
              <a:gd name="connsiteY15" fmla="*/ 779599 h 1604433"/>
              <a:gd name="connsiteX16" fmla="*/ 1917217 w 2696633"/>
              <a:gd name="connsiteY16" fmla="*/ 1231604 h 1604433"/>
              <a:gd name="connsiteX17" fmla="*/ 2056919 w 2696633"/>
              <a:gd name="connsiteY17" fmla="*/ 1465852 h 1604433"/>
              <a:gd name="connsiteX18" fmla="*/ 2145638 w 2696633"/>
              <a:gd name="connsiteY18" fmla="*/ 1456941 h 1604433"/>
              <a:gd name="connsiteX19" fmla="*/ 2246396 w 2696633"/>
              <a:gd name="connsiteY19" fmla="*/ 1506176 h 1604433"/>
              <a:gd name="connsiteX20" fmla="*/ 2443556 w 2696633"/>
              <a:gd name="connsiteY20" fmla="*/ 1517394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810962 w 2696633"/>
              <a:gd name="connsiteY15" fmla="*/ 779599 h 1604433"/>
              <a:gd name="connsiteX16" fmla="*/ 1971468 w 2696633"/>
              <a:gd name="connsiteY16" fmla="*/ 1272146 h 1604433"/>
              <a:gd name="connsiteX17" fmla="*/ 2056919 w 2696633"/>
              <a:gd name="connsiteY17" fmla="*/ 1465852 h 1604433"/>
              <a:gd name="connsiteX18" fmla="*/ 2145638 w 2696633"/>
              <a:gd name="connsiteY18" fmla="*/ 1456941 h 1604433"/>
              <a:gd name="connsiteX19" fmla="*/ 2246396 w 2696633"/>
              <a:gd name="connsiteY19" fmla="*/ 1506176 h 1604433"/>
              <a:gd name="connsiteX20" fmla="*/ 2443556 w 2696633"/>
              <a:gd name="connsiteY20" fmla="*/ 1517394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810962 w 2696633"/>
              <a:gd name="connsiteY15" fmla="*/ 779599 h 1604433"/>
              <a:gd name="connsiteX16" fmla="*/ 1971468 w 2696633"/>
              <a:gd name="connsiteY16" fmla="*/ 1272146 h 1604433"/>
              <a:gd name="connsiteX17" fmla="*/ 2090305 w 2696633"/>
              <a:gd name="connsiteY17" fmla="*/ 1438825 h 1604433"/>
              <a:gd name="connsiteX18" fmla="*/ 2145638 w 2696633"/>
              <a:gd name="connsiteY18" fmla="*/ 1456941 h 1604433"/>
              <a:gd name="connsiteX19" fmla="*/ 2246396 w 2696633"/>
              <a:gd name="connsiteY19" fmla="*/ 1506176 h 1604433"/>
              <a:gd name="connsiteX20" fmla="*/ 2443556 w 2696633"/>
              <a:gd name="connsiteY20" fmla="*/ 1517394 h 1604433"/>
              <a:gd name="connsiteX21" fmla="*/ 2604300 w 2696633"/>
              <a:gd name="connsiteY21" fmla="*/ 1582822 h 1604433"/>
              <a:gd name="connsiteX22" fmla="*/ 2696633 w 2696633"/>
              <a:gd name="connsiteY22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810962 w 2696633"/>
              <a:gd name="connsiteY15" fmla="*/ 779599 h 1604433"/>
              <a:gd name="connsiteX16" fmla="*/ 1971468 w 2696633"/>
              <a:gd name="connsiteY16" fmla="*/ 1272146 h 1604433"/>
              <a:gd name="connsiteX17" fmla="*/ 2090305 w 2696633"/>
              <a:gd name="connsiteY17" fmla="*/ 1438825 h 1604433"/>
              <a:gd name="connsiteX18" fmla="*/ 2246396 w 2696633"/>
              <a:gd name="connsiteY18" fmla="*/ 1506176 h 1604433"/>
              <a:gd name="connsiteX19" fmla="*/ 2443556 w 2696633"/>
              <a:gd name="connsiteY19" fmla="*/ 1517394 h 1604433"/>
              <a:gd name="connsiteX20" fmla="*/ 2604300 w 2696633"/>
              <a:gd name="connsiteY20" fmla="*/ 1582822 h 1604433"/>
              <a:gd name="connsiteX21" fmla="*/ 2696633 w 2696633"/>
              <a:gd name="connsiteY21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810962 w 2696633"/>
              <a:gd name="connsiteY15" fmla="*/ 779599 h 1604433"/>
              <a:gd name="connsiteX16" fmla="*/ 1971468 w 2696633"/>
              <a:gd name="connsiteY16" fmla="*/ 1272146 h 1604433"/>
              <a:gd name="connsiteX17" fmla="*/ 2090305 w 2696633"/>
              <a:gd name="connsiteY17" fmla="*/ 1438825 h 1604433"/>
              <a:gd name="connsiteX18" fmla="*/ 2304819 w 2696633"/>
              <a:gd name="connsiteY18" fmla="*/ 1488157 h 1604433"/>
              <a:gd name="connsiteX19" fmla="*/ 2443556 w 2696633"/>
              <a:gd name="connsiteY19" fmla="*/ 1517394 h 1604433"/>
              <a:gd name="connsiteX20" fmla="*/ 2604300 w 2696633"/>
              <a:gd name="connsiteY20" fmla="*/ 1582822 h 1604433"/>
              <a:gd name="connsiteX21" fmla="*/ 2696633 w 2696633"/>
              <a:gd name="connsiteY21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810962 w 2696633"/>
              <a:gd name="connsiteY15" fmla="*/ 779599 h 1604433"/>
              <a:gd name="connsiteX16" fmla="*/ 1971468 w 2696633"/>
              <a:gd name="connsiteY16" fmla="*/ 1272146 h 1604433"/>
              <a:gd name="connsiteX17" fmla="*/ 2132036 w 2696633"/>
              <a:gd name="connsiteY17" fmla="*/ 1420807 h 1604433"/>
              <a:gd name="connsiteX18" fmla="*/ 2304819 w 2696633"/>
              <a:gd name="connsiteY18" fmla="*/ 1488157 h 1604433"/>
              <a:gd name="connsiteX19" fmla="*/ 2443556 w 2696633"/>
              <a:gd name="connsiteY19" fmla="*/ 1517394 h 1604433"/>
              <a:gd name="connsiteX20" fmla="*/ 2604300 w 2696633"/>
              <a:gd name="connsiteY20" fmla="*/ 1582822 h 1604433"/>
              <a:gd name="connsiteX21" fmla="*/ 2696633 w 2696633"/>
              <a:gd name="connsiteY21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810962 w 2696633"/>
              <a:gd name="connsiteY15" fmla="*/ 779599 h 1604433"/>
              <a:gd name="connsiteX16" fmla="*/ 1971468 w 2696633"/>
              <a:gd name="connsiteY16" fmla="*/ 1272146 h 1604433"/>
              <a:gd name="connsiteX17" fmla="*/ 2132036 w 2696633"/>
              <a:gd name="connsiteY17" fmla="*/ 1420807 h 1604433"/>
              <a:gd name="connsiteX18" fmla="*/ 2304819 w 2696633"/>
              <a:gd name="connsiteY18" fmla="*/ 1488157 h 1604433"/>
              <a:gd name="connsiteX19" fmla="*/ 2501979 w 2696633"/>
              <a:gd name="connsiteY19" fmla="*/ 1499376 h 1604433"/>
              <a:gd name="connsiteX20" fmla="*/ 2604300 w 2696633"/>
              <a:gd name="connsiteY20" fmla="*/ 1582822 h 1604433"/>
              <a:gd name="connsiteX21" fmla="*/ 2696633 w 2696633"/>
              <a:gd name="connsiteY21" fmla="*/ 1595966 h 1604433"/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810962 w 2696633"/>
              <a:gd name="connsiteY15" fmla="*/ 779599 h 1604433"/>
              <a:gd name="connsiteX16" fmla="*/ 1971468 w 2696633"/>
              <a:gd name="connsiteY16" fmla="*/ 1272146 h 1604433"/>
              <a:gd name="connsiteX17" fmla="*/ 2132036 w 2696633"/>
              <a:gd name="connsiteY17" fmla="*/ 1420807 h 1604433"/>
              <a:gd name="connsiteX18" fmla="*/ 2304819 w 2696633"/>
              <a:gd name="connsiteY18" fmla="*/ 1488157 h 1604433"/>
              <a:gd name="connsiteX19" fmla="*/ 2501979 w 2696633"/>
              <a:gd name="connsiteY19" fmla="*/ 1499376 h 1604433"/>
              <a:gd name="connsiteX20" fmla="*/ 2620992 w 2696633"/>
              <a:gd name="connsiteY20" fmla="*/ 1582822 h 1604433"/>
              <a:gd name="connsiteX21" fmla="*/ 2696633 w 2696633"/>
              <a:gd name="connsiteY21" fmla="*/ 1595966 h 160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96633" h="1604433">
                <a:moveTo>
                  <a:pt x="0" y="1604433"/>
                </a:moveTo>
                <a:lnTo>
                  <a:pt x="156633" y="1600200"/>
                </a:lnTo>
                <a:lnTo>
                  <a:pt x="258233" y="1587500"/>
                </a:lnTo>
                <a:lnTo>
                  <a:pt x="304800" y="1600200"/>
                </a:lnTo>
                <a:lnTo>
                  <a:pt x="389466" y="1553633"/>
                </a:lnTo>
                <a:lnTo>
                  <a:pt x="503766" y="1595966"/>
                </a:lnTo>
                <a:lnTo>
                  <a:pt x="630766" y="1485900"/>
                </a:lnTo>
                <a:lnTo>
                  <a:pt x="728133" y="1333500"/>
                </a:lnTo>
                <a:lnTo>
                  <a:pt x="795866" y="1248833"/>
                </a:lnTo>
                <a:lnTo>
                  <a:pt x="977900" y="817033"/>
                </a:lnTo>
                <a:lnTo>
                  <a:pt x="1151466" y="245533"/>
                </a:lnTo>
                <a:lnTo>
                  <a:pt x="1303866" y="42333"/>
                </a:lnTo>
                <a:lnTo>
                  <a:pt x="1460500" y="0"/>
                </a:lnTo>
                <a:lnTo>
                  <a:pt x="1591733" y="152400"/>
                </a:lnTo>
                <a:lnTo>
                  <a:pt x="1659466" y="292100"/>
                </a:lnTo>
                <a:lnTo>
                  <a:pt x="1810962" y="779599"/>
                </a:lnTo>
                <a:lnTo>
                  <a:pt x="1971468" y="1272146"/>
                </a:lnTo>
                <a:lnTo>
                  <a:pt x="2132036" y="1420807"/>
                </a:lnTo>
                <a:lnTo>
                  <a:pt x="2304819" y="1488157"/>
                </a:lnTo>
                <a:lnTo>
                  <a:pt x="2501979" y="1499376"/>
                </a:lnTo>
                <a:lnTo>
                  <a:pt x="2620992" y="1582822"/>
                </a:lnTo>
                <a:lnTo>
                  <a:pt x="2696633" y="1595966"/>
                </a:lnTo>
              </a:path>
            </a:pathLst>
          </a:custGeom>
          <a:pattFill prst="wdUpDiag">
            <a:fgClr>
              <a:srgbClr val="0000FF"/>
            </a:fgClr>
            <a:bgClr>
              <a:prstClr val="white"/>
            </a:bgClr>
          </a:pattFill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" name="Up Arrow 121"/>
          <p:cNvSpPr/>
          <p:nvPr/>
        </p:nvSpPr>
        <p:spPr>
          <a:xfrm rot="13662379">
            <a:off x="6140186" y="2655734"/>
            <a:ext cx="288032" cy="648072"/>
          </a:xfrm>
          <a:prstGeom prst="upArrow">
            <a:avLst>
              <a:gd name="adj1" fmla="val 50000"/>
              <a:gd name="adj2" fmla="val 68526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3131841" y="2831935"/>
            <a:ext cx="2735560" cy="1604433"/>
          </a:xfrm>
          <a:custGeom>
            <a:avLst/>
            <a:gdLst>
              <a:gd name="connsiteX0" fmla="*/ 0 w 2696633"/>
              <a:gd name="connsiteY0" fmla="*/ 1604433 h 1604433"/>
              <a:gd name="connsiteX1" fmla="*/ 156633 w 2696633"/>
              <a:gd name="connsiteY1" fmla="*/ 1600200 h 1604433"/>
              <a:gd name="connsiteX2" fmla="*/ 258233 w 2696633"/>
              <a:gd name="connsiteY2" fmla="*/ 1587500 h 1604433"/>
              <a:gd name="connsiteX3" fmla="*/ 304800 w 2696633"/>
              <a:gd name="connsiteY3" fmla="*/ 1600200 h 1604433"/>
              <a:gd name="connsiteX4" fmla="*/ 389466 w 2696633"/>
              <a:gd name="connsiteY4" fmla="*/ 1553633 h 1604433"/>
              <a:gd name="connsiteX5" fmla="*/ 503766 w 2696633"/>
              <a:gd name="connsiteY5" fmla="*/ 1595966 h 1604433"/>
              <a:gd name="connsiteX6" fmla="*/ 630766 w 2696633"/>
              <a:gd name="connsiteY6" fmla="*/ 1485900 h 1604433"/>
              <a:gd name="connsiteX7" fmla="*/ 728133 w 2696633"/>
              <a:gd name="connsiteY7" fmla="*/ 1333500 h 1604433"/>
              <a:gd name="connsiteX8" fmla="*/ 795866 w 2696633"/>
              <a:gd name="connsiteY8" fmla="*/ 1248833 h 1604433"/>
              <a:gd name="connsiteX9" fmla="*/ 977900 w 2696633"/>
              <a:gd name="connsiteY9" fmla="*/ 817033 h 1604433"/>
              <a:gd name="connsiteX10" fmla="*/ 1151466 w 2696633"/>
              <a:gd name="connsiteY10" fmla="*/ 245533 h 1604433"/>
              <a:gd name="connsiteX11" fmla="*/ 1303866 w 2696633"/>
              <a:gd name="connsiteY11" fmla="*/ 42333 h 1604433"/>
              <a:gd name="connsiteX12" fmla="*/ 1460500 w 2696633"/>
              <a:gd name="connsiteY12" fmla="*/ 0 h 1604433"/>
              <a:gd name="connsiteX13" fmla="*/ 1591733 w 2696633"/>
              <a:gd name="connsiteY13" fmla="*/ 152400 h 1604433"/>
              <a:gd name="connsiteX14" fmla="*/ 1659466 w 2696633"/>
              <a:gd name="connsiteY14" fmla="*/ 292100 h 1604433"/>
              <a:gd name="connsiteX15" fmla="*/ 1748366 w 2696633"/>
              <a:gd name="connsiteY15" fmla="*/ 770466 h 1604433"/>
              <a:gd name="connsiteX16" fmla="*/ 1883833 w 2696633"/>
              <a:gd name="connsiteY16" fmla="*/ 1240366 h 1604433"/>
              <a:gd name="connsiteX17" fmla="*/ 2023533 w 2696633"/>
              <a:gd name="connsiteY17" fmla="*/ 1557866 h 1604433"/>
              <a:gd name="connsiteX18" fmla="*/ 2099733 w 2696633"/>
              <a:gd name="connsiteY18" fmla="*/ 1562100 h 1604433"/>
              <a:gd name="connsiteX19" fmla="*/ 2142066 w 2696633"/>
              <a:gd name="connsiteY19" fmla="*/ 1532466 h 1604433"/>
              <a:gd name="connsiteX20" fmla="*/ 2214033 w 2696633"/>
              <a:gd name="connsiteY20" fmla="*/ 1587500 h 1604433"/>
              <a:gd name="connsiteX21" fmla="*/ 2366433 w 2696633"/>
              <a:gd name="connsiteY21" fmla="*/ 1595966 h 1604433"/>
              <a:gd name="connsiteX22" fmla="*/ 2696633 w 2696633"/>
              <a:gd name="connsiteY22" fmla="*/ 1595966 h 160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96633" h="1604433">
                <a:moveTo>
                  <a:pt x="0" y="1604433"/>
                </a:moveTo>
                <a:lnTo>
                  <a:pt x="156633" y="1600200"/>
                </a:lnTo>
                <a:lnTo>
                  <a:pt x="258233" y="1587500"/>
                </a:lnTo>
                <a:lnTo>
                  <a:pt x="304800" y="1600200"/>
                </a:lnTo>
                <a:lnTo>
                  <a:pt x="389466" y="1553633"/>
                </a:lnTo>
                <a:lnTo>
                  <a:pt x="503766" y="1595966"/>
                </a:lnTo>
                <a:lnTo>
                  <a:pt x="630766" y="1485900"/>
                </a:lnTo>
                <a:lnTo>
                  <a:pt x="728133" y="1333500"/>
                </a:lnTo>
                <a:lnTo>
                  <a:pt x="795866" y="1248833"/>
                </a:lnTo>
                <a:lnTo>
                  <a:pt x="977900" y="817033"/>
                </a:lnTo>
                <a:lnTo>
                  <a:pt x="1151466" y="245533"/>
                </a:lnTo>
                <a:lnTo>
                  <a:pt x="1303866" y="42333"/>
                </a:lnTo>
                <a:lnTo>
                  <a:pt x="1460500" y="0"/>
                </a:lnTo>
                <a:lnTo>
                  <a:pt x="1591733" y="152400"/>
                </a:lnTo>
                <a:lnTo>
                  <a:pt x="1659466" y="292100"/>
                </a:lnTo>
                <a:lnTo>
                  <a:pt x="1748366" y="770466"/>
                </a:lnTo>
                <a:lnTo>
                  <a:pt x="1883833" y="1240366"/>
                </a:lnTo>
                <a:lnTo>
                  <a:pt x="2023533" y="1557866"/>
                </a:lnTo>
                <a:lnTo>
                  <a:pt x="2099733" y="1562100"/>
                </a:lnTo>
                <a:lnTo>
                  <a:pt x="2142066" y="1532466"/>
                </a:lnTo>
                <a:lnTo>
                  <a:pt x="2214033" y="1587500"/>
                </a:lnTo>
                <a:lnTo>
                  <a:pt x="2366433" y="1595966"/>
                </a:lnTo>
                <a:lnTo>
                  <a:pt x="2696633" y="1595966"/>
                </a:lnTo>
              </a:path>
            </a:pathLst>
          </a:custGeom>
          <a:pattFill prst="wdDnDiag">
            <a:fgClr>
              <a:srgbClr val="348600"/>
            </a:fgClr>
            <a:bgClr>
              <a:prstClr val="white"/>
            </a:bgClr>
          </a:pattFill>
          <a:ln w="38100" cmpd="sng">
            <a:solidFill>
              <a:srgbClr val="348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" name="Textfeld 5"/>
          <p:cNvSpPr txBox="1"/>
          <p:nvPr/>
        </p:nvSpPr>
        <p:spPr>
          <a:xfrm>
            <a:off x="3203848" y="2751911"/>
            <a:ext cx="11231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err="1" smtClean="0">
                <a:solidFill>
                  <a:prstClr val="black"/>
                </a:solidFill>
                <a:latin typeface="Calibri"/>
              </a:rPr>
              <a:t>correlation</a:t>
            </a: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/>
            </a:r>
            <a:br>
              <a:rPr lang="de-DE" sz="1600" b="0" dirty="0" smtClean="0">
                <a:solidFill>
                  <a:prstClr val="black"/>
                </a:solidFill>
                <a:latin typeface="Calibri"/>
              </a:rPr>
            </a:br>
            <a:r>
              <a:rPr lang="de-DE" sz="1600" b="0" dirty="0" err="1" smtClean="0">
                <a:solidFill>
                  <a:prstClr val="black"/>
                </a:solidFill>
                <a:latin typeface="Calibri"/>
              </a:rPr>
              <a:t>coeff</a:t>
            </a: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.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4" name="Isosceles Triangle 123"/>
          <p:cNvSpPr/>
          <p:nvPr/>
        </p:nvSpPr>
        <p:spPr>
          <a:xfrm flipV="1">
            <a:off x="4139952" y="4797152"/>
            <a:ext cx="864096" cy="21602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Textfeld 5"/>
          <p:cNvSpPr txBox="1"/>
          <p:nvPr/>
        </p:nvSpPr>
        <p:spPr>
          <a:xfrm>
            <a:off x="2966478" y="6551462"/>
            <a:ext cx="444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0.0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6" name="Textfeld 5"/>
          <p:cNvSpPr txBox="1"/>
          <p:nvPr/>
        </p:nvSpPr>
        <p:spPr>
          <a:xfrm>
            <a:off x="5673466" y="6541532"/>
            <a:ext cx="444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1.0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7" name="Textfeld 5"/>
          <p:cNvSpPr txBox="1"/>
          <p:nvPr/>
        </p:nvSpPr>
        <p:spPr>
          <a:xfrm>
            <a:off x="6585716" y="2823263"/>
            <a:ext cx="2412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olidFill>
                  <a:srgbClr val="0000FF"/>
                </a:solidFill>
                <a:latin typeface="Calibri"/>
              </a:rPr>
              <a:t>TP + FP</a:t>
            </a:r>
            <a:br>
              <a:rPr lang="de-DE" dirty="0" smtClean="0">
                <a:solidFill>
                  <a:srgbClr val="0000FF"/>
                </a:solidFill>
                <a:latin typeface="Calibri"/>
              </a:rPr>
            </a:br>
            <a:r>
              <a:rPr lang="de-DE" dirty="0" smtClean="0">
                <a:solidFill>
                  <a:srgbClr val="0000FF"/>
                </a:solidFill>
                <a:latin typeface="Calibri"/>
              </a:rPr>
              <a:t>(</a:t>
            </a:r>
            <a:r>
              <a:rPr lang="de-DE" dirty="0" err="1" smtClean="0">
                <a:solidFill>
                  <a:srgbClr val="0000FF"/>
                </a:solidFill>
                <a:latin typeface="Calibri"/>
              </a:rPr>
              <a:t>true</a:t>
            </a:r>
            <a:r>
              <a:rPr lang="de-DE" dirty="0" smtClean="0">
                <a:solidFill>
                  <a:srgbClr val="0000FF"/>
                </a:solidFill>
                <a:latin typeface="Calibri"/>
              </a:rPr>
              <a:t> + </a:t>
            </a:r>
            <a:r>
              <a:rPr lang="de-DE" dirty="0" err="1" smtClean="0">
                <a:solidFill>
                  <a:srgbClr val="0000FF"/>
                </a:solidFill>
                <a:latin typeface="Calibri"/>
              </a:rPr>
              <a:t>false</a:t>
            </a:r>
            <a:r>
              <a:rPr lang="de-DE" dirty="0" smtClean="0">
                <a:solidFill>
                  <a:srgbClr val="0000FF"/>
                </a:solidFill>
                <a:latin typeface="Calibri"/>
              </a:rPr>
              <a:t> pos.)</a:t>
            </a:r>
            <a:endParaRPr lang="de-DE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130" name="Textfeld 5"/>
          <p:cNvSpPr txBox="1"/>
          <p:nvPr/>
        </p:nvSpPr>
        <p:spPr>
          <a:xfrm>
            <a:off x="5652120" y="4415768"/>
            <a:ext cx="444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1.0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1" name="Textfeld 5"/>
          <p:cNvSpPr txBox="1"/>
          <p:nvPr/>
        </p:nvSpPr>
        <p:spPr>
          <a:xfrm>
            <a:off x="2843808" y="4426440"/>
            <a:ext cx="507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-1.0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2" name="Textfeld 5"/>
          <p:cNvSpPr txBox="1"/>
          <p:nvPr/>
        </p:nvSpPr>
        <p:spPr>
          <a:xfrm>
            <a:off x="4298287" y="3861048"/>
            <a:ext cx="489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olidFill>
                  <a:srgbClr val="348600"/>
                </a:solidFill>
                <a:latin typeface="Calibri"/>
              </a:rPr>
              <a:t>FP</a:t>
            </a:r>
            <a:endParaRPr lang="de-DE" dirty="0">
              <a:solidFill>
                <a:srgbClr val="348600"/>
              </a:solidFill>
              <a:latin typeface="Calibri"/>
            </a:endParaRPr>
          </a:p>
        </p:txBody>
      </p:sp>
      <p:sp>
        <p:nvSpPr>
          <p:cNvPr id="133" name="Textfeld 5"/>
          <p:cNvSpPr txBox="1"/>
          <p:nvPr/>
        </p:nvSpPr>
        <p:spPr>
          <a:xfrm>
            <a:off x="5292080" y="3573016"/>
            <a:ext cx="50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olidFill>
                  <a:srgbClr val="0000FF"/>
                </a:solidFill>
                <a:latin typeface="Calibri"/>
              </a:rPr>
              <a:t>TP</a:t>
            </a:r>
            <a:endParaRPr lang="de-DE" dirty="0">
              <a:solidFill>
                <a:srgbClr val="0000FF"/>
              </a:solidFill>
              <a:latin typeface="Calibri"/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 flipH="1">
            <a:off x="5273306" y="4005064"/>
            <a:ext cx="162790" cy="298704"/>
          </a:xfrm>
          <a:prstGeom prst="straightConnector1">
            <a:avLst/>
          </a:prstGeom>
          <a:ln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feld 5"/>
          <p:cNvSpPr txBox="1"/>
          <p:nvPr/>
        </p:nvSpPr>
        <p:spPr>
          <a:xfrm>
            <a:off x="3491880" y="5013176"/>
            <a:ext cx="50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olidFill>
                  <a:srgbClr val="0000FF"/>
                </a:solidFill>
                <a:latin typeface="Calibri"/>
              </a:rPr>
              <a:t>TP</a:t>
            </a:r>
            <a:endParaRPr lang="de-DE" dirty="0">
              <a:solidFill>
                <a:srgbClr val="0000FF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H="1">
            <a:off x="3473106" y="5445224"/>
            <a:ext cx="162790" cy="298704"/>
          </a:xfrm>
          <a:prstGeom prst="straightConnector1">
            <a:avLst/>
          </a:prstGeom>
          <a:ln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feld 5"/>
          <p:cNvSpPr txBox="1"/>
          <p:nvPr/>
        </p:nvSpPr>
        <p:spPr>
          <a:xfrm>
            <a:off x="4932040" y="5301208"/>
            <a:ext cx="489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olidFill>
                  <a:srgbClr val="348600"/>
                </a:solidFill>
                <a:latin typeface="Calibri"/>
              </a:rPr>
              <a:t>FP</a:t>
            </a:r>
            <a:endParaRPr lang="de-DE" dirty="0">
              <a:solidFill>
                <a:srgbClr val="348600"/>
              </a:solidFill>
              <a:latin typeface="Calibri"/>
            </a:endParaRPr>
          </a:p>
        </p:txBody>
      </p:sp>
      <p:cxnSp>
        <p:nvCxnSpPr>
          <p:cNvPr id="145" name="Straight Arrow Connector 144"/>
          <p:cNvCxnSpPr/>
          <p:nvPr/>
        </p:nvCxnSpPr>
        <p:spPr>
          <a:xfrm flipH="1">
            <a:off x="4788024" y="5733256"/>
            <a:ext cx="306806" cy="504056"/>
          </a:xfrm>
          <a:prstGeom prst="straightConnector1">
            <a:avLst/>
          </a:prstGeom>
          <a:ln>
            <a:solidFill>
              <a:srgbClr val="3486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feld 5"/>
          <p:cNvSpPr txBox="1"/>
          <p:nvPr/>
        </p:nvSpPr>
        <p:spPr>
          <a:xfrm>
            <a:off x="3959791" y="6546830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dirty="0" err="1" smtClean="0">
                <a:solidFill>
                  <a:prstClr val="black"/>
                </a:solidFill>
                <a:latin typeface="Calibri"/>
              </a:rPr>
              <a:t>corr</a:t>
            </a:r>
            <a:r>
              <a:rPr lang="de-DE" sz="1600" dirty="0" smtClean="0">
                <a:solidFill>
                  <a:prstClr val="black"/>
                </a:solidFill>
                <a:latin typeface="Calibri"/>
              </a:rPr>
              <a:t>. p-</a:t>
            </a:r>
            <a:r>
              <a:rPr lang="de-DE" sz="1600" dirty="0" err="1" smtClean="0">
                <a:solidFill>
                  <a:prstClr val="black"/>
                </a:solidFill>
                <a:latin typeface="Calibri"/>
              </a:rPr>
              <a:t>value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8" name="Textfeld 5"/>
          <p:cNvSpPr txBox="1"/>
          <p:nvPr/>
        </p:nvSpPr>
        <p:spPr>
          <a:xfrm>
            <a:off x="4017282" y="4386448"/>
            <a:ext cx="1112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dirty="0" err="1" smtClean="0">
                <a:solidFill>
                  <a:prstClr val="black"/>
                </a:solidFill>
                <a:latin typeface="Calibri"/>
              </a:rPr>
              <a:t>corr</a:t>
            </a:r>
            <a:r>
              <a:rPr lang="de-DE" sz="1600" dirty="0" smtClean="0">
                <a:solidFill>
                  <a:prstClr val="black"/>
                </a:solidFill>
                <a:latin typeface="Calibri"/>
              </a:rPr>
              <a:t>. </a:t>
            </a:r>
            <a:r>
              <a:rPr lang="de-DE" sz="1600" dirty="0" err="1" smtClean="0">
                <a:solidFill>
                  <a:prstClr val="black"/>
                </a:solidFill>
                <a:latin typeface="Calibri"/>
              </a:rPr>
              <a:t>coeff</a:t>
            </a:r>
            <a:r>
              <a:rPr lang="de-DE" sz="1600" dirty="0" smtClean="0">
                <a:solidFill>
                  <a:prstClr val="black"/>
                </a:solidFill>
                <a:latin typeface="Calibri"/>
              </a:rPr>
              <a:t>.</a:t>
            </a:r>
            <a:endParaRPr lang="de-DE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4873818" y="1612154"/>
            <a:ext cx="288032" cy="168126"/>
          </a:xfrm>
          <a:custGeom>
            <a:avLst/>
            <a:gdLst>
              <a:gd name="connsiteX0" fmla="*/ 0 w 717550"/>
              <a:gd name="connsiteY0" fmla="*/ 247650 h 247650"/>
              <a:gd name="connsiteX1" fmla="*/ 355600 w 717550"/>
              <a:gd name="connsiteY1" fmla="*/ 0 h 247650"/>
              <a:gd name="connsiteX2" fmla="*/ 717550 w 71755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550" h="247650">
                <a:moveTo>
                  <a:pt x="0" y="247650"/>
                </a:moveTo>
                <a:lnTo>
                  <a:pt x="355600" y="0"/>
                </a:lnTo>
                <a:lnTo>
                  <a:pt x="717550" y="247650"/>
                </a:lnTo>
              </a:path>
            </a:pathLst>
          </a:custGeom>
          <a:ln>
            <a:solidFill>
              <a:srgbClr val="FF83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4737394" y="1900891"/>
            <a:ext cx="424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hteck 6"/>
          <p:cNvSpPr/>
          <p:nvPr/>
        </p:nvSpPr>
        <p:spPr>
          <a:xfrm>
            <a:off x="6504315" y="1788108"/>
            <a:ext cx="360040" cy="238167"/>
          </a:xfrm>
          <a:prstGeom prst="rect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chteck 45"/>
          <p:cNvSpPr/>
          <p:nvPr/>
        </p:nvSpPr>
        <p:spPr>
          <a:xfrm>
            <a:off x="4945826" y="1788108"/>
            <a:ext cx="147151" cy="238167"/>
          </a:xfrm>
          <a:prstGeom prst="rect">
            <a:avLst/>
          </a:prstGeom>
          <a:solidFill>
            <a:srgbClr val="0000FF"/>
          </a:solidFill>
          <a:ln w="2857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chteck 45"/>
          <p:cNvSpPr/>
          <p:nvPr/>
        </p:nvSpPr>
        <p:spPr>
          <a:xfrm>
            <a:off x="7178074" y="1788108"/>
            <a:ext cx="147151" cy="238167"/>
          </a:xfrm>
          <a:prstGeom prst="rect">
            <a:avLst/>
          </a:prstGeom>
          <a:solidFill>
            <a:srgbClr val="0000FF"/>
          </a:solidFill>
          <a:ln w="2857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chteck 45"/>
          <p:cNvSpPr/>
          <p:nvPr/>
        </p:nvSpPr>
        <p:spPr>
          <a:xfrm>
            <a:off x="5804201" y="1788108"/>
            <a:ext cx="147151" cy="238167"/>
          </a:xfrm>
          <a:prstGeom prst="rect">
            <a:avLst/>
          </a:prstGeom>
          <a:solidFill>
            <a:srgbClr val="0000FF"/>
          </a:solidFill>
          <a:ln w="2857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Rechteck 45"/>
          <p:cNvSpPr/>
          <p:nvPr/>
        </p:nvSpPr>
        <p:spPr>
          <a:xfrm>
            <a:off x="8762250" y="1788108"/>
            <a:ext cx="147151" cy="238167"/>
          </a:xfrm>
          <a:prstGeom prst="rect">
            <a:avLst/>
          </a:prstGeom>
          <a:solidFill>
            <a:srgbClr val="0000FF"/>
          </a:solidFill>
          <a:ln w="2857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6" name="Rechteck 6"/>
          <p:cNvSpPr/>
          <p:nvPr/>
        </p:nvSpPr>
        <p:spPr>
          <a:xfrm>
            <a:off x="7682130" y="1788108"/>
            <a:ext cx="432048" cy="238167"/>
          </a:xfrm>
          <a:prstGeom prst="rect">
            <a:avLst/>
          </a:prstGeom>
          <a:solidFill>
            <a:srgbClr val="FF0000"/>
          </a:solidFill>
          <a:ln w="2857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6849520" y="1572083"/>
            <a:ext cx="829286" cy="219083"/>
          </a:xfrm>
          <a:custGeom>
            <a:avLst/>
            <a:gdLst>
              <a:gd name="connsiteX0" fmla="*/ 0 w 717550"/>
              <a:gd name="connsiteY0" fmla="*/ 247650 h 247650"/>
              <a:gd name="connsiteX1" fmla="*/ 355600 w 717550"/>
              <a:gd name="connsiteY1" fmla="*/ 0 h 247650"/>
              <a:gd name="connsiteX2" fmla="*/ 717550 w 71755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550" h="247650">
                <a:moveTo>
                  <a:pt x="0" y="247650"/>
                </a:moveTo>
                <a:lnTo>
                  <a:pt x="355600" y="0"/>
                </a:lnTo>
                <a:lnTo>
                  <a:pt x="717550" y="24765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8" name="Curved Connector 97"/>
          <p:cNvCxnSpPr>
            <a:stCxn id="91" idx="0"/>
            <a:endCxn id="99" idx="0"/>
          </p:cNvCxnSpPr>
          <p:nvPr/>
        </p:nvCxnSpPr>
        <p:spPr>
          <a:xfrm rot="5400000" flipH="1" flipV="1">
            <a:off x="5703478" y="1104032"/>
            <a:ext cx="12700" cy="1368152"/>
          </a:xfrm>
          <a:prstGeom prst="curvedConnector3">
            <a:avLst>
              <a:gd name="adj1" fmla="val 36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45"/>
          <p:cNvSpPr/>
          <p:nvPr/>
        </p:nvSpPr>
        <p:spPr>
          <a:xfrm>
            <a:off x="6313978" y="1788108"/>
            <a:ext cx="147151" cy="238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0" name="Curved Connector 99"/>
          <p:cNvCxnSpPr>
            <a:stCxn id="93" idx="0"/>
            <a:endCxn id="101" idx="0"/>
          </p:cNvCxnSpPr>
          <p:nvPr/>
        </p:nvCxnSpPr>
        <p:spPr>
          <a:xfrm rot="5400000" flipH="1" flipV="1">
            <a:off x="6112536" y="1553349"/>
            <a:ext cx="12700" cy="469519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hteck 45"/>
          <p:cNvSpPr/>
          <p:nvPr/>
        </p:nvSpPr>
        <p:spPr>
          <a:xfrm>
            <a:off x="6273720" y="1788108"/>
            <a:ext cx="147151" cy="238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3" name="Curved Connector 102"/>
          <p:cNvCxnSpPr>
            <a:stCxn id="104" idx="0"/>
            <a:endCxn id="92" idx="0"/>
          </p:cNvCxnSpPr>
          <p:nvPr/>
        </p:nvCxnSpPr>
        <p:spPr>
          <a:xfrm rot="5400000" flipH="1" flipV="1">
            <a:off x="6831813" y="1368272"/>
            <a:ext cx="12700" cy="839673"/>
          </a:xfrm>
          <a:prstGeom prst="curvedConnector3">
            <a:avLst>
              <a:gd name="adj1" fmla="val 25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hteck 45"/>
          <p:cNvSpPr/>
          <p:nvPr/>
        </p:nvSpPr>
        <p:spPr>
          <a:xfrm>
            <a:off x="6338401" y="1788108"/>
            <a:ext cx="147151" cy="238167"/>
          </a:xfrm>
          <a:prstGeom prst="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05" name="Curved Connector 104"/>
          <p:cNvCxnSpPr>
            <a:stCxn id="99" idx="0"/>
            <a:endCxn id="95" idx="0"/>
          </p:cNvCxnSpPr>
          <p:nvPr/>
        </p:nvCxnSpPr>
        <p:spPr>
          <a:xfrm rot="5400000" flipH="1" flipV="1">
            <a:off x="7611690" y="563972"/>
            <a:ext cx="12700" cy="2448272"/>
          </a:xfrm>
          <a:prstGeom prst="curvedConnector3">
            <a:avLst>
              <a:gd name="adj1" fmla="val 4650000"/>
            </a:avLst>
          </a:prstGeom>
          <a:ln w="38100" cmpd="sng"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Bent Arrow 105"/>
          <p:cNvSpPr/>
          <p:nvPr/>
        </p:nvSpPr>
        <p:spPr>
          <a:xfrm>
            <a:off x="6406594" y="1572084"/>
            <a:ext cx="360040" cy="321940"/>
          </a:xfrm>
          <a:prstGeom prst="bentArrow">
            <a:avLst>
              <a:gd name="adj1" fmla="val 16182"/>
              <a:gd name="adj2" fmla="val 28527"/>
              <a:gd name="adj3" fmla="val 37346"/>
              <a:gd name="adj4" fmla="val 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Rechteck 45"/>
          <p:cNvSpPr/>
          <p:nvPr/>
        </p:nvSpPr>
        <p:spPr>
          <a:xfrm>
            <a:off x="6319351" y="1788108"/>
            <a:ext cx="147151" cy="23816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Textfeld 5"/>
          <p:cNvSpPr txBox="1"/>
          <p:nvPr/>
        </p:nvSpPr>
        <p:spPr>
          <a:xfrm>
            <a:off x="4729802" y="1212044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err="1">
                <a:solidFill>
                  <a:prstClr val="black"/>
                </a:solidFill>
                <a:latin typeface="Calibri"/>
              </a:rPr>
              <a:t>c</a:t>
            </a:r>
            <a:r>
              <a:rPr lang="de-DE" sz="1600" b="0" dirty="0" err="1" smtClean="0">
                <a:solidFill>
                  <a:prstClr val="black"/>
                </a:solidFill>
                <a:latin typeface="Calibri"/>
              </a:rPr>
              <a:t>orr</a:t>
            </a: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?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Textfeld 5"/>
          <p:cNvSpPr txBox="1"/>
          <p:nvPr/>
        </p:nvSpPr>
        <p:spPr>
          <a:xfrm>
            <a:off x="8288489" y="1070464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err="1" smtClean="0">
                <a:solidFill>
                  <a:prstClr val="black"/>
                </a:solidFill>
                <a:latin typeface="Calibri"/>
              </a:rPr>
              <a:t>corr</a:t>
            </a: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?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Textfeld 5"/>
          <p:cNvSpPr txBox="1"/>
          <p:nvPr/>
        </p:nvSpPr>
        <p:spPr>
          <a:xfrm>
            <a:off x="6920337" y="1212044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err="1" smtClean="0">
                <a:solidFill>
                  <a:prstClr val="black"/>
                </a:solidFill>
                <a:latin typeface="Calibri"/>
              </a:rPr>
              <a:t>corr</a:t>
            </a: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?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4" name="Textfeld 5"/>
          <p:cNvSpPr txBox="1"/>
          <p:nvPr/>
        </p:nvSpPr>
        <p:spPr>
          <a:xfrm>
            <a:off x="5521890" y="1324122"/>
            <a:ext cx="61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1600" b="0" dirty="0" err="1" smtClean="0">
                <a:solidFill>
                  <a:prstClr val="black"/>
                </a:solidFill>
                <a:latin typeface="Calibri"/>
              </a:rPr>
              <a:t>corr</a:t>
            </a:r>
            <a:r>
              <a:rPr lang="de-DE" sz="1600" b="0" dirty="0" smtClean="0">
                <a:solidFill>
                  <a:prstClr val="black"/>
                </a:solidFill>
                <a:latin typeface="Calibri"/>
              </a:rPr>
              <a:t>?</a:t>
            </a:r>
            <a:endParaRPr lang="de-DE" sz="1600" b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5" name="Textfeld 5"/>
          <p:cNvSpPr txBox="1"/>
          <p:nvPr/>
        </p:nvSpPr>
        <p:spPr>
          <a:xfrm>
            <a:off x="4729802" y="2004132"/>
            <a:ext cx="581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2000" b="0" dirty="0" err="1" smtClean="0">
                <a:solidFill>
                  <a:srgbClr val="0000FF"/>
                </a:solidFill>
                <a:latin typeface="Calibri"/>
              </a:rPr>
              <a:t>enh</a:t>
            </a:r>
            <a:endParaRPr lang="de-DE" sz="2000" b="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136" name="Textfeld 5"/>
          <p:cNvSpPr txBox="1"/>
          <p:nvPr/>
        </p:nvSpPr>
        <p:spPr>
          <a:xfrm>
            <a:off x="5588177" y="2004132"/>
            <a:ext cx="581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2000" b="0" dirty="0" err="1" smtClean="0">
                <a:solidFill>
                  <a:srgbClr val="0000FF"/>
                </a:solidFill>
                <a:latin typeface="Calibri"/>
              </a:rPr>
              <a:t>enh</a:t>
            </a:r>
            <a:endParaRPr lang="de-DE" sz="2000" b="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138" name="Textfeld 5"/>
          <p:cNvSpPr txBox="1"/>
          <p:nvPr/>
        </p:nvSpPr>
        <p:spPr>
          <a:xfrm>
            <a:off x="6962050" y="2004132"/>
            <a:ext cx="581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2000" b="0" dirty="0" err="1" smtClean="0">
                <a:solidFill>
                  <a:srgbClr val="0000FF"/>
                </a:solidFill>
                <a:latin typeface="Calibri"/>
              </a:rPr>
              <a:t>enh</a:t>
            </a:r>
            <a:endParaRPr lang="de-DE" sz="2000" b="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139" name="Textfeld 5"/>
          <p:cNvSpPr txBox="1"/>
          <p:nvPr/>
        </p:nvSpPr>
        <p:spPr>
          <a:xfrm>
            <a:off x="8540505" y="2004132"/>
            <a:ext cx="581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2000" b="0" dirty="0" err="1" smtClean="0">
                <a:solidFill>
                  <a:srgbClr val="0000FF"/>
                </a:solidFill>
                <a:latin typeface="Calibri"/>
              </a:rPr>
              <a:t>enh</a:t>
            </a:r>
            <a:endParaRPr lang="de-DE" sz="2000" b="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140" name="Textfeld 5"/>
          <p:cNvSpPr txBox="1"/>
          <p:nvPr/>
        </p:nvSpPr>
        <p:spPr>
          <a:xfrm>
            <a:off x="6231115" y="2004132"/>
            <a:ext cx="695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2000" b="0" dirty="0" err="1" smtClean="0">
                <a:solidFill>
                  <a:srgbClr val="FF0000"/>
                </a:solidFill>
                <a:latin typeface="Calibri"/>
              </a:rPr>
              <a:t>gene</a:t>
            </a:r>
            <a:endParaRPr lang="de-DE" sz="2000" b="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41" name="Rechteck 6"/>
          <p:cNvSpPr/>
          <p:nvPr/>
        </p:nvSpPr>
        <p:spPr>
          <a:xfrm>
            <a:off x="5159147" y="1774818"/>
            <a:ext cx="290735" cy="238167"/>
          </a:xfrm>
          <a:prstGeom prst="rect">
            <a:avLst/>
          </a:prstGeom>
          <a:solidFill>
            <a:srgbClr val="FF838B"/>
          </a:solidFill>
          <a:ln w="28575" cap="flat" cmpd="sng" algn="ctr">
            <a:solidFill>
              <a:srgbClr val="FF838B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6" name="Bent Arrow 145"/>
          <p:cNvSpPr/>
          <p:nvPr/>
        </p:nvSpPr>
        <p:spPr>
          <a:xfrm flipH="1">
            <a:off x="5183058" y="1559196"/>
            <a:ext cx="360040" cy="321940"/>
          </a:xfrm>
          <a:prstGeom prst="bentArrow">
            <a:avLst>
              <a:gd name="adj1" fmla="val 16182"/>
              <a:gd name="adj2" fmla="val 28527"/>
              <a:gd name="adj3" fmla="val 37346"/>
              <a:gd name="adj4" fmla="val 0"/>
            </a:avLst>
          </a:prstGeom>
          <a:solidFill>
            <a:srgbClr val="FF838B"/>
          </a:solidFill>
          <a:ln>
            <a:solidFill>
              <a:srgbClr val="FF838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9" name="Rechteck 6"/>
          <p:cNvSpPr/>
          <p:nvPr/>
        </p:nvSpPr>
        <p:spPr>
          <a:xfrm>
            <a:off x="4729802" y="1781570"/>
            <a:ext cx="138335" cy="238167"/>
          </a:xfrm>
          <a:prstGeom prst="rect">
            <a:avLst/>
          </a:prstGeom>
          <a:solidFill>
            <a:srgbClr val="FF838B"/>
          </a:solidFill>
          <a:ln w="28575" cap="flat" cmpd="sng" algn="ctr">
            <a:solidFill>
              <a:srgbClr val="FF838B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0" name="Textfeld 5"/>
          <p:cNvSpPr txBox="1"/>
          <p:nvPr/>
        </p:nvSpPr>
        <p:spPr>
          <a:xfrm>
            <a:off x="5712391" y="958386"/>
            <a:ext cx="1149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sz="2000" dirty="0" err="1" smtClean="0">
                <a:solidFill>
                  <a:prstClr val="black"/>
                </a:solidFill>
                <a:latin typeface="Calibri"/>
              </a:rPr>
              <a:t>chrom</a:t>
            </a:r>
            <a:r>
              <a:rPr lang="de-DE" sz="2000" dirty="0" smtClean="0">
                <a:solidFill>
                  <a:prstClr val="black"/>
                </a:solidFill>
                <a:latin typeface="Calibri"/>
              </a:rPr>
              <a:t>. </a:t>
            </a:r>
            <a:r>
              <a:rPr lang="de-DE" sz="2000" dirty="0">
                <a:solidFill>
                  <a:prstClr val="black"/>
                </a:solidFill>
                <a:latin typeface="Calibri"/>
              </a:rPr>
              <a:t>A</a:t>
            </a:r>
          </a:p>
        </p:txBody>
      </p:sp>
      <p:sp>
        <p:nvSpPr>
          <p:cNvPr id="151" name="Up Arrow 150"/>
          <p:cNvSpPr/>
          <p:nvPr/>
        </p:nvSpPr>
        <p:spPr>
          <a:xfrm rot="7937621" flipH="1">
            <a:off x="2333480" y="2640665"/>
            <a:ext cx="288032" cy="648072"/>
          </a:xfrm>
          <a:prstGeom prst="upArrow">
            <a:avLst>
              <a:gd name="adj1" fmla="val 50000"/>
              <a:gd name="adj2" fmla="val 68526"/>
            </a:avLst>
          </a:prstGeom>
          <a:solidFill>
            <a:srgbClr val="348600"/>
          </a:solidFill>
          <a:ln>
            <a:solidFill>
              <a:srgbClr val="348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Textfeld 5"/>
          <p:cNvSpPr txBox="1"/>
          <p:nvPr/>
        </p:nvSpPr>
        <p:spPr>
          <a:xfrm>
            <a:off x="774985" y="2962847"/>
            <a:ext cx="15842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olidFill>
                  <a:srgbClr val="348600"/>
                </a:solidFill>
                <a:latin typeface="Calibri"/>
              </a:rPr>
              <a:t>FP</a:t>
            </a:r>
          </a:p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dirty="0" smtClean="0">
                <a:solidFill>
                  <a:srgbClr val="348600"/>
                </a:solidFill>
                <a:latin typeface="Calibri"/>
              </a:rPr>
              <a:t>(</a:t>
            </a:r>
            <a:r>
              <a:rPr lang="de-DE" dirty="0" err="1" smtClean="0">
                <a:solidFill>
                  <a:srgbClr val="348600"/>
                </a:solidFill>
                <a:latin typeface="Calibri"/>
              </a:rPr>
              <a:t>false</a:t>
            </a:r>
            <a:r>
              <a:rPr lang="de-DE" dirty="0" smtClean="0">
                <a:solidFill>
                  <a:srgbClr val="348600"/>
                </a:solidFill>
                <a:latin typeface="Calibri"/>
              </a:rPr>
              <a:t> pos.)</a:t>
            </a:r>
            <a:endParaRPr lang="de-DE" dirty="0">
              <a:solidFill>
                <a:srgbClr val="348600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10407" y="5373837"/>
            <a:ext cx="219478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</a:rPr>
              <a:t>See poster </a:t>
            </a:r>
            <a:br>
              <a:rPr lang="en-US" b="0" dirty="0" smtClean="0">
                <a:solidFill>
                  <a:srgbClr val="FF0000"/>
                </a:solidFill>
              </a:rPr>
            </a:br>
            <a:r>
              <a:rPr lang="en-US" b="0" dirty="0" smtClean="0">
                <a:solidFill>
                  <a:srgbClr val="FF0000"/>
                </a:solidFill>
              </a:rPr>
              <a:t>P-III-6 by Christian Roth</a:t>
            </a:r>
            <a:endParaRPr lang="en-US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5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89734" y="188640"/>
            <a:ext cx="83051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err="1">
                <a:solidFill>
                  <a:srgbClr val="000000"/>
                </a:solidFill>
              </a:rPr>
              <a:t>How</a:t>
            </a:r>
            <a:r>
              <a:rPr lang="de-DE" sz="3600" dirty="0">
                <a:solidFill>
                  <a:srgbClr val="000000"/>
                </a:solidFill>
              </a:rPr>
              <a:t> </a:t>
            </a:r>
            <a:r>
              <a:rPr lang="de-DE" sz="3600" dirty="0" err="1">
                <a:solidFill>
                  <a:srgbClr val="000000"/>
                </a:solidFill>
              </a:rPr>
              <a:t>reliably</a:t>
            </a:r>
            <a:r>
              <a:rPr lang="de-DE" sz="3600" dirty="0">
                <a:solidFill>
                  <a:srgbClr val="000000"/>
                </a:solidFill>
              </a:rPr>
              <a:t> </a:t>
            </a:r>
            <a:r>
              <a:rPr lang="de-DE" sz="3600" dirty="0" err="1">
                <a:solidFill>
                  <a:srgbClr val="000000"/>
                </a:solidFill>
              </a:rPr>
              <a:t>are</a:t>
            </a:r>
            <a:r>
              <a:rPr lang="de-DE" sz="3600" dirty="0">
                <a:solidFill>
                  <a:srgbClr val="000000"/>
                </a:solidFill>
              </a:rPr>
              <a:t> </a:t>
            </a:r>
            <a:r>
              <a:rPr lang="de-DE" sz="3600" u="sng" dirty="0" err="1" smtClean="0">
                <a:solidFill>
                  <a:srgbClr val="000000"/>
                </a:solidFill>
              </a:rPr>
              <a:t>causal</a:t>
            </a:r>
            <a:r>
              <a:rPr lang="de-DE" sz="3600" dirty="0" smtClean="0">
                <a:solidFill>
                  <a:srgbClr val="000000"/>
                </a:solidFill>
              </a:rPr>
              <a:t> SNPs </a:t>
            </a:r>
            <a:r>
              <a:rPr lang="de-DE" sz="3600" dirty="0" err="1">
                <a:solidFill>
                  <a:srgbClr val="000000"/>
                </a:solidFill>
              </a:rPr>
              <a:t>predicted</a:t>
            </a:r>
            <a:r>
              <a:rPr lang="de-DE" sz="3600" dirty="0">
                <a:solidFill>
                  <a:srgbClr val="000000"/>
                </a:solidFill>
              </a:rPr>
              <a:t> so </a:t>
            </a:r>
            <a:r>
              <a:rPr lang="de-DE" sz="3600" dirty="0" err="1">
                <a:solidFill>
                  <a:srgbClr val="000000"/>
                </a:solidFill>
              </a:rPr>
              <a:t>far</a:t>
            </a:r>
            <a:r>
              <a:rPr lang="de-DE" sz="3600" dirty="0">
                <a:solidFill>
                  <a:srgbClr val="000000"/>
                </a:solidFill>
              </a:rPr>
              <a:t>? </a:t>
            </a:r>
            <a:endParaRPr lang="de-DE" sz="3600" dirty="0" smtClean="0">
              <a:solidFill>
                <a:srgbClr val="000000"/>
              </a:solidFill>
            </a:endParaRPr>
          </a:p>
        </p:txBody>
      </p:sp>
      <p:sp>
        <p:nvSpPr>
          <p:cNvPr id="7" name="Rechteck 5"/>
          <p:cNvSpPr/>
          <p:nvPr/>
        </p:nvSpPr>
        <p:spPr>
          <a:xfrm>
            <a:off x="475928" y="1628800"/>
            <a:ext cx="8529909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de-DE" sz="2000" b="0" dirty="0" err="1">
                <a:solidFill>
                  <a:srgbClr val="000000"/>
                </a:solidFill>
              </a:rPr>
              <a:t>Farh</a:t>
            </a:r>
            <a:r>
              <a:rPr lang="de-DE" sz="2000" b="0" dirty="0">
                <a:solidFill>
                  <a:srgbClr val="000000"/>
                </a:solidFill>
              </a:rPr>
              <a:t> et al., </a:t>
            </a:r>
            <a:r>
              <a:rPr lang="de-DE" sz="2000" b="0" dirty="0" err="1">
                <a:solidFill>
                  <a:srgbClr val="000000"/>
                </a:solidFill>
              </a:rPr>
              <a:t>Genetic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and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epigenetic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fine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mapping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of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causal</a:t>
            </a:r>
            <a:r>
              <a:rPr lang="de-DE" sz="2000" b="0" dirty="0">
                <a:solidFill>
                  <a:srgbClr val="000000"/>
                </a:solidFill>
              </a:rPr>
              <a:t> autoimmune </a:t>
            </a:r>
            <a:r>
              <a:rPr lang="de-DE" sz="2000" b="0" dirty="0" err="1">
                <a:solidFill>
                  <a:srgbClr val="000000"/>
                </a:solidFill>
              </a:rPr>
              <a:t>disease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variants</a:t>
            </a:r>
            <a:r>
              <a:rPr lang="de-DE" sz="2000" b="0" dirty="0">
                <a:solidFill>
                  <a:srgbClr val="000000"/>
                </a:solidFill>
              </a:rPr>
              <a:t>, Nature (2015</a:t>
            </a:r>
            <a:r>
              <a:rPr lang="de-DE" sz="2000" b="0" dirty="0" smtClean="0">
                <a:solidFill>
                  <a:srgbClr val="000000"/>
                </a:solidFill>
              </a:rPr>
              <a:t>):</a:t>
            </a:r>
            <a:endParaRPr lang="de-DE" sz="2000" b="0" dirty="0">
              <a:solidFill>
                <a:srgbClr val="000000"/>
              </a:solidFill>
            </a:endParaRPr>
          </a:p>
          <a:p>
            <a:pPr>
              <a:spcBef>
                <a:spcPts val="900"/>
              </a:spcBef>
            </a:pPr>
            <a:r>
              <a:rPr lang="de-DE" sz="2000" b="0" dirty="0" smtClean="0">
                <a:solidFill>
                  <a:srgbClr val="000000"/>
                </a:solidFill>
              </a:rPr>
              <a:t>„... </a:t>
            </a:r>
            <a:r>
              <a:rPr lang="de-DE" sz="2000" b="0" dirty="0" err="1" smtClean="0">
                <a:solidFill>
                  <a:srgbClr val="000000"/>
                </a:solidFill>
              </a:rPr>
              <a:t>index</a:t>
            </a:r>
            <a:r>
              <a:rPr lang="de-DE" sz="2000" b="0" dirty="0" smtClean="0">
                <a:solidFill>
                  <a:srgbClr val="000000"/>
                </a:solidFill>
              </a:rPr>
              <a:t> </a:t>
            </a:r>
            <a:r>
              <a:rPr lang="de-DE" sz="2000" b="0" dirty="0">
                <a:solidFill>
                  <a:srgbClr val="000000"/>
                </a:solidFill>
              </a:rPr>
              <a:t>SNPs </a:t>
            </a:r>
            <a:r>
              <a:rPr lang="de-DE" sz="2000" b="0" dirty="0" err="1" smtClean="0">
                <a:solidFill>
                  <a:srgbClr val="000000"/>
                </a:solidFill>
              </a:rPr>
              <a:t>reported</a:t>
            </a:r>
            <a:r>
              <a:rPr lang="de-DE" sz="2000" b="0" dirty="0" smtClean="0">
                <a:solidFill>
                  <a:srgbClr val="000000"/>
                </a:solidFill>
              </a:rPr>
              <a:t> in </a:t>
            </a:r>
            <a:r>
              <a:rPr lang="de-DE" sz="2000" b="0" dirty="0" err="1" smtClean="0">
                <a:solidFill>
                  <a:srgbClr val="000000"/>
                </a:solidFill>
              </a:rPr>
              <a:t>the</a:t>
            </a:r>
            <a:r>
              <a:rPr lang="de-DE" sz="2000" b="0" dirty="0" smtClean="0">
                <a:solidFill>
                  <a:srgbClr val="000000"/>
                </a:solidFill>
              </a:rPr>
              <a:t> GWAS </a:t>
            </a:r>
            <a:r>
              <a:rPr lang="de-DE" sz="2000" b="0" dirty="0" err="1">
                <a:solidFill>
                  <a:srgbClr val="000000"/>
                </a:solidFill>
              </a:rPr>
              <a:t>catalogue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have</a:t>
            </a:r>
            <a:r>
              <a:rPr lang="de-DE" sz="2000" b="0" dirty="0">
                <a:solidFill>
                  <a:srgbClr val="000000"/>
                </a:solidFill>
              </a:rPr>
              <a:t> on </a:t>
            </a:r>
            <a:r>
              <a:rPr lang="de-DE" sz="2000" b="0" dirty="0" err="1">
                <a:solidFill>
                  <a:srgbClr val="000000"/>
                </a:solidFill>
              </a:rPr>
              <a:t>average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only</a:t>
            </a:r>
            <a:r>
              <a:rPr lang="de-DE" sz="2000" b="0" dirty="0">
                <a:solidFill>
                  <a:srgbClr val="000000"/>
                </a:solidFill>
              </a:rPr>
              <a:t> a </a:t>
            </a:r>
            <a:r>
              <a:rPr lang="de-DE" sz="2000" dirty="0">
                <a:solidFill>
                  <a:srgbClr val="000000"/>
                </a:solidFill>
              </a:rPr>
              <a:t>5% </a:t>
            </a:r>
            <a:r>
              <a:rPr lang="de-DE" sz="2000" dirty="0" err="1">
                <a:solidFill>
                  <a:srgbClr val="000000"/>
                </a:solidFill>
              </a:rPr>
              <a:t>chance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of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</a:rPr>
              <a:t>representing</a:t>
            </a:r>
            <a:r>
              <a:rPr lang="de-DE" sz="2000" dirty="0" smtClean="0">
                <a:solidFill>
                  <a:srgbClr val="000000"/>
                </a:solidFill>
              </a:rPr>
              <a:t> a </a:t>
            </a:r>
            <a:r>
              <a:rPr lang="de-DE" sz="2000" dirty="0" err="1">
                <a:solidFill>
                  <a:srgbClr val="000000"/>
                </a:solidFill>
              </a:rPr>
              <a:t>causal</a:t>
            </a:r>
            <a:r>
              <a:rPr lang="de-DE" sz="2000" dirty="0">
                <a:solidFill>
                  <a:srgbClr val="000000"/>
                </a:solidFill>
              </a:rPr>
              <a:t> SNP</a:t>
            </a:r>
            <a:r>
              <a:rPr lang="de-DE" sz="2000" b="0" dirty="0">
                <a:solidFill>
                  <a:srgbClr val="000000"/>
                </a:solidFill>
              </a:rPr>
              <a:t>. </a:t>
            </a:r>
            <a:r>
              <a:rPr lang="de-DE" sz="2000" b="0" dirty="0" err="1">
                <a:solidFill>
                  <a:srgbClr val="000000"/>
                </a:solidFill>
              </a:rPr>
              <a:t>Rather</a:t>
            </a:r>
            <a:r>
              <a:rPr lang="de-DE" sz="2000" b="0" dirty="0" smtClean="0">
                <a:solidFill>
                  <a:srgbClr val="000000"/>
                </a:solidFill>
              </a:rPr>
              <a:t>, GWAS </a:t>
            </a:r>
            <a:r>
              <a:rPr lang="de-DE" sz="2000" b="0" dirty="0" err="1" smtClean="0">
                <a:solidFill>
                  <a:srgbClr val="000000"/>
                </a:solidFill>
              </a:rPr>
              <a:t>catalogue</a:t>
            </a:r>
            <a:r>
              <a:rPr lang="de-DE" sz="2000" b="0" dirty="0" smtClean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index</a:t>
            </a:r>
            <a:r>
              <a:rPr lang="de-DE" sz="2000" b="0" dirty="0">
                <a:solidFill>
                  <a:srgbClr val="000000"/>
                </a:solidFill>
              </a:rPr>
              <a:t> SNPs </a:t>
            </a:r>
            <a:r>
              <a:rPr lang="de-DE" sz="2000" b="0" dirty="0" err="1">
                <a:solidFill>
                  <a:srgbClr val="000000"/>
                </a:solidFill>
              </a:rPr>
              <a:t>are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typically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 smtClean="0">
                <a:solidFill>
                  <a:srgbClr val="000000"/>
                </a:solidFill>
              </a:rPr>
              <a:t>some</a:t>
            </a:r>
            <a:r>
              <a:rPr lang="de-DE" sz="2000" b="0" dirty="0" smtClean="0">
                <a:solidFill>
                  <a:srgbClr val="000000"/>
                </a:solidFill>
              </a:rPr>
              <a:t> </a:t>
            </a:r>
            <a:r>
              <a:rPr lang="de-DE" sz="2000" b="0" dirty="0" err="1" smtClean="0">
                <a:solidFill>
                  <a:srgbClr val="000000"/>
                </a:solidFill>
              </a:rPr>
              <a:t>distance</a:t>
            </a:r>
            <a:r>
              <a:rPr lang="de-DE" sz="2000" b="0" dirty="0" smtClean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from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the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smtClean="0">
                <a:solidFill>
                  <a:srgbClr val="000000"/>
                </a:solidFill>
              </a:rPr>
              <a:t>[</a:t>
            </a:r>
            <a:r>
              <a:rPr lang="de-DE" sz="2000" b="0" dirty="0" err="1" smtClean="0">
                <a:solidFill>
                  <a:srgbClr val="000000"/>
                </a:solidFill>
              </a:rPr>
              <a:t>most</a:t>
            </a:r>
            <a:r>
              <a:rPr lang="de-DE" sz="2000" b="0" dirty="0" smtClean="0">
                <a:solidFill>
                  <a:srgbClr val="000000"/>
                </a:solidFill>
              </a:rPr>
              <a:t> </a:t>
            </a:r>
            <a:r>
              <a:rPr lang="de-DE" sz="2000" b="0" dirty="0" err="1" smtClean="0">
                <a:solidFill>
                  <a:srgbClr val="000000"/>
                </a:solidFill>
              </a:rPr>
              <a:t>likely</a:t>
            </a:r>
            <a:r>
              <a:rPr lang="de-DE" sz="2000" b="0" dirty="0" smtClean="0">
                <a:solidFill>
                  <a:srgbClr val="000000"/>
                </a:solidFill>
              </a:rPr>
              <a:t> </a:t>
            </a:r>
            <a:r>
              <a:rPr lang="de-DE" sz="2000" b="0" dirty="0" err="1" smtClean="0">
                <a:solidFill>
                  <a:srgbClr val="000000"/>
                </a:solidFill>
              </a:rPr>
              <a:t>causal</a:t>
            </a:r>
            <a:r>
              <a:rPr lang="de-DE" sz="2000" b="0" dirty="0" smtClean="0">
                <a:solidFill>
                  <a:srgbClr val="000000"/>
                </a:solidFill>
              </a:rPr>
              <a:t>] PICS </a:t>
            </a:r>
            <a:r>
              <a:rPr lang="de-DE" sz="2000" b="0" dirty="0" err="1">
                <a:solidFill>
                  <a:srgbClr val="000000"/>
                </a:solidFill>
              </a:rPr>
              <a:t>lead</a:t>
            </a:r>
            <a:r>
              <a:rPr lang="de-DE" sz="2000" b="0" dirty="0">
                <a:solidFill>
                  <a:srgbClr val="000000"/>
                </a:solidFill>
              </a:rPr>
              <a:t> SNP (median 14 </a:t>
            </a:r>
            <a:r>
              <a:rPr lang="de-DE" sz="2000" b="0" dirty="0" err="1">
                <a:solidFill>
                  <a:srgbClr val="000000"/>
                </a:solidFill>
              </a:rPr>
              <a:t>kb</a:t>
            </a:r>
            <a:r>
              <a:rPr lang="de-DE" sz="2000" b="0" dirty="0">
                <a:solidFill>
                  <a:srgbClr val="000000"/>
                </a:solidFill>
              </a:rPr>
              <a:t>), </a:t>
            </a:r>
            <a:r>
              <a:rPr lang="de-DE" sz="2000" b="0" dirty="0" err="1">
                <a:solidFill>
                  <a:srgbClr val="000000"/>
                </a:solidFill>
              </a:rPr>
              <a:t>and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many</a:t>
            </a:r>
            <a:r>
              <a:rPr lang="de-DE" sz="2000" b="0" dirty="0">
                <a:solidFill>
                  <a:srgbClr val="000000"/>
                </a:solidFill>
              </a:rPr>
              <a:t> </a:t>
            </a:r>
            <a:r>
              <a:rPr lang="de-DE" sz="2000" b="0" dirty="0" err="1">
                <a:solidFill>
                  <a:srgbClr val="000000"/>
                </a:solidFill>
              </a:rPr>
              <a:t>are</a:t>
            </a:r>
            <a:r>
              <a:rPr lang="de-DE" sz="2000" b="0" dirty="0">
                <a:solidFill>
                  <a:srgbClr val="000000"/>
                </a:solidFill>
              </a:rPr>
              <a:t> not </a:t>
            </a:r>
            <a:r>
              <a:rPr lang="de-DE" sz="2000" b="0" dirty="0" smtClean="0">
                <a:solidFill>
                  <a:srgbClr val="000000"/>
                </a:solidFill>
              </a:rPr>
              <a:t>in </a:t>
            </a:r>
            <a:r>
              <a:rPr lang="de-DE" sz="2000" b="0" dirty="0" err="1" smtClean="0">
                <a:solidFill>
                  <a:srgbClr val="000000"/>
                </a:solidFill>
              </a:rPr>
              <a:t>tight</a:t>
            </a:r>
            <a:r>
              <a:rPr lang="de-DE" sz="2000" b="0" dirty="0" smtClean="0">
                <a:solidFill>
                  <a:srgbClr val="000000"/>
                </a:solidFill>
              </a:rPr>
              <a:t> LD.“</a:t>
            </a:r>
            <a:endParaRPr lang="de-DE" sz="2000" b="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342"/>
          <a:stretch/>
        </p:blipFill>
        <p:spPr>
          <a:xfrm>
            <a:off x="2699792" y="3891738"/>
            <a:ext cx="3312368" cy="27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1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66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66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Galathea">
  <a:themeElements>
    <a:clrScheme name="Hyperion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Galathe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alathea">
  <a:themeElements>
    <a:clrScheme name="Hyperion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Galathe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66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66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21370</TotalTime>
  <Words>1803</Words>
  <Application>Microsoft Macintosh PowerPoint</Application>
  <PresentationFormat>On-screen Show (4:3)</PresentationFormat>
  <Paragraphs>270</Paragraphs>
  <Slides>31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Default Design</vt:lpstr>
      <vt:lpstr>1_Galathea</vt:lpstr>
      <vt:lpstr>Galathea</vt:lpstr>
      <vt:lpstr>Office-Design</vt:lpstr>
      <vt:lpstr>1_Default Design</vt:lpstr>
      <vt:lpstr>Equation</vt:lpstr>
      <vt:lpstr>Microsoft Equation</vt:lpstr>
      <vt:lpstr>PowerPoint Presentation</vt:lpstr>
      <vt:lpstr>Atheroscleroris is common main cause of cardiovascular diseases</vt:lpstr>
      <vt:lpstr>Cardiovascular diseases responsible for 31% of all human deaths (in 2012)</vt:lpstr>
      <vt:lpstr>GWAS have discovered many new loci...  but so far fewer new mechamisms than hoped for</vt:lpstr>
      <vt:lpstr>Most causal (truly associated) SNPs have regulatory effect</vt:lpstr>
      <vt:lpstr>PowerPoint Presentation</vt:lpstr>
      <vt:lpstr>PowerPoint Presentation</vt:lpstr>
      <vt:lpstr>Predict targets of regulatory SNPs from corre-lation of DNA accesiblity and gene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Cardiovascular diseases No.3 cause of life years lost</vt:lpstr>
      <vt:lpstr>PowerPoint Presentation</vt:lpstr>
      <vt:lpstr>HiC measures DNA-DNA contacts genome-wide  (resolution ~50kbp, only very few cell types available)</vt:lpstr>
    </vt:vector>
  </TitlesOfParts>
  <Company>Gene Center Muchich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methods in biological sequence comparison: context specificity and  Iterative Profile-Profile Search</dc:title>
  <dc:creator>soeding</dc:creator>
  <cp:lastModifiedBy>Johannes Soeding</cp:lastModifiedBy>
  <cp:revision>1440</cp:revision>
  <dcterms:created xsi:type="dcterms:W3CDTF">2009-01-05T10:26:09Z</dcterms:created>
  <dcterms:modified xsi:type="dcterms:W3CDTF">2015-11-09T15:22:39Z</dcterms:modified>
</cp:coreProperties>
</file>